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9" r:id="rId2"/>
    <p:sldId id="280" r:id="rId3"/>
    <p:sldId id="289" r:id="rId4"/>
    <p:sldId id="287" r:id="rId5"/>
    <p:sldId id="278" r:id="rId6"/>
    <p:sldId id="277" r:id="rId7"/>
    <p:sldId id="276" r:id="rId8"/>
    <p:sldId id="275" r:id="rId9"/>
    <p:sldId id="274" r:id="rId10"/>
    <p:sldId id="273" r:id="rId11"/>
    <p:sldId id="256" r:id="rId12"/>
    <p:sldId id="282" r:id="rId13"/>
    <p:sldId id="284" r:id="rId14"/>
    <p:sldId id="285" r:id="rId15"/>
    <p:sldId id="271" r:id="rId16"/>
    <p:sldId id="281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2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FD7729-312A-4EB2-941C-0B9B94BEEC4B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1FD8632-A571-43F5-99BD-8C02134BF2CA}">
      <dgm:prSet phldrT="[Texto]" custT="1"/>
      <dgm:spPr/>
      <dgm:t>
        <a:bodyPr/>
        <a:lstStyle/>
        <a:p>
          <a:r>
            <a:rPr lang="pt-BR" sz="1400" dirty="0" smtClean="0"/>
            <a:t>SUPRIMENTOS</a:t>
          </a:r>
          <a:endParaRPr lang="pt-BR" sz="1400" dirty="0"/>
        </a:p>
      </dgm:t>
    </dgm:pt>
    <dgm:pt modelId="{51AE1054-1636-42EB-AC2B-1A1FD4D99EAD}" type="parTrans" cxnId="{AB1A62B2-AB46-4696-A9BD-91969D7F9ABE}">
      <dgm:prSet/>
      <dgm:spPr/>
      <dgm:t>
        <a:bodyPr/>
        <a:lstStyle/>
        <a:p>
          <a:endParaRPr lang="pt-BR"/>
        </a:p>
      </dgm:t>
    </dgm:pt>
    <dgm:pt modelId="{10966DE5-6AE1-4251-B3A1-65ABEE25693E}" type="sibTrans" cxnId="{AB1A62B2-AB46-4696-A9BD-91969D7F9ABE}">
      <dgm:prSet/>
      <dgm:spPr/>
      <dgm:t>
        <a:bodyPr/>
        <a:lstStyle/>
        <a:p>
          <a:endParaRPr lang="pt-BR"/>
        </a:p>
      </dgm:t>
    </dgm:pt>
    <dgm:pt modelId="{871F552A-DA1C-4533-A666-51D1B37380F8}">
      <dgm:prSet phldrT="[Texto]"/>
      <dgm:spPr/>
      <dgm:t>
        <a:bodyPr/>
        <a:lstStyle/>
        <a:p>
          <a:r>
            <a:rPr lang="pt-BR" dirty="0" smtClean="0"/>
            <a:t>MADEIRA E MÓVEIS</a:t>
          </a:r>
          <a:endParaRPr lang="pt-BR" dirty="0"/>
        </a:p>
      </dgm:t>
    </dgm:pt>
    <dgm:pt modelId="{9324682C-55AD-4180-9462-E9AF2618A65D}" type="parTrans" cxnId="{B28A1A3A-E18D-4143-895B-F9E2CC2A72DE}">
      <dgm:prSet/>
      <dgm:spPr/>
      <dgm:t>
        <a:bodyPr/>
        <a:lstStyle/>
        <a:p>
          <a:endParaRPr lang="pt-BR"/>
        </a:p>
      </dgm:t>
    </dgm:pt>
    <dgm:pt modelId="{AF1C1014-2D2C-488A-92DE-916086D53327}" type="sibTrans" cxnId="{B28A1A3A-E18D-4143-895B-F9E2CC2A72DE}">
      <dgm:prSet/>
      <dgm:spPr/>
      <dgm:t>
        <a:bodyPr/>
        <a:lstStyle/>
        <a:p>
          <a:endParaRPr lang="pt-BR"/>
        </a:p>
      </dgm:t>
    </dgm:pt>
    <dgm:pt modelId="{983082E7-998D-46FB-BD25-D3AC31C4C46A}">
      <dgm:prSet phldrT="[Texto]" custT="1"/>
      <dgm:spPr/>
      <dgm:t>
        <a:bodyPr/>
        <a:lstStyle/>
        <a:p>
          <a:r>
            <a:rPr lang="pt-BR" sz="1400" dirty="0" smtClean="0"/>
            <a:t>ALIMENTAÇÃO</a:t>
          </a:r>
          <a:endParaRPr lang="pt-BR" sz="1400" dirty="0"/>
        </a:p>
      </dgm:t>
    </dgm:pt>
    <dgm:pt modelId="{078D6D7F-296A-4004-AB86-837DE400AF0D}" type="parTrans" cxnId="{26AB0FCD-4E1E-4F34-A398-6EE06EE55B60}">
      <dgm:prSet/>
      <dgm:spPr/>
      <dgm:t>
        <a:bodyPr/>
        <a:lstStyle/>
        <a:p>
          <a:endParaRPr lang="pt-BR"/>
        </a:p>
      </dgm:t>
    </dgm:pt>
    <dgm:pt modelId="{FAD5806D-4AF7-4B2B-8E22-8A73D11D2742}" type="sibTrans" cxnId="{26AB0FCD-4E1E-4F34-A398-6EE06EE55B60}">
      <dgm:prSet/>
      <dgm:spPr/>
      <dgm:t>
        <a:bodyPr/>
        <a:lstStyle/>
        <a:p>
          <a:endParaRPr lang="pt-BR"/>
        </a:p>
      </dgm:t>
    </dgm:pt>
    <dgm:pt modelId="{30B45F92-728A-4CAC-9DDE-74A49F1CC651}">
      <dgm:prSet phldrT="[Texto]" custT="1"/>
      <dgm:spPr/>
      <dgm:t>
        <a:bodyPr/>
        <a:lstStyle/>
        <a:p>
          <a:r>
            <a:rPr lang="pt-BR" sz="1400" b="0" dirty="0" smtClean="0"/>
            <a:t>GRÁFICO</a:t>
          </a:r>
          <a:endParaRPr lang="pt-BR" sz="1400" b="0" dirty="0"/>
        </a:p>
      </dgm:t>
    </dgm:pt>
    <dgm:pt modelId="{9E28C4E0-53E8-4B54-A70E-49D0A3A64BAA}" type="parTrans" cxnId="{BF6EA4AC-6396-40A3-A565-ADBFD42E474E}">
      <dgm:prSet/>
      <dgm:spPr/>
      <dgm:t>
        <a:bodyPr/>
        <a:lstStyle/>
        <a:p>
          <a:endParaRPr lang="pt-BR"/>
        </a:p>
      </dgm:t>
    </dgm:pt>
    <dgm:pt modelId="{82ED01A6-2B03-4536-B2E9-CBB2E697022C}" type="sibTrans" cxnId="{BF6EA4AC-6396-40A3-A565-ADBFD42E474E}">
      <dgm:prSet/>
      <dgm:spPr/>
      <dgm:t>
        <a:bodyPr/>
        <a:lstStyle/>
        <a:p>
          <a:endParaRPr lang="pt-BR"/>
        </a:p>
      </dgm:t>
    </dgm:pt>
    <dgm:pt modelId="{90FC6FB5-C9FD-4254-A39C-1F37B9F298F4}">
      <dgm:prSet phldrT="[Texto]" custT="1"/>
      <dgm:spPr/>
      <dgm:t>
        <a:bodyPr/>
        <a:lstStyle/>
        <a:p>
          <a:r>
            <a:rPr lang="pt-BR" sz="1400" dirty="0" smtClean="0"/>
            <a:t>METALMECÂNICO</a:t>
          </a:r>
          <a:endParaRPr lang="pt-BR" sz="1400" dirty="0"/>
        </a:p>
      </dgm:t>
    </dgm:pt>
    <dgm:pt modelId="{4BCCF947-0A06-4A23-A2CD-BF73AF1F451F}" type="parTrans" cxnId="{F74AA084-A4C8-4D3B-AD8C-7AD9655CCEDD}">
      <dgm:prSet/>
      <dgm:spPr/>
      <dgm:t>
        <a:bodyPr/>
        <a:lstStyle/>
        <a:p>
          <a:endParaRPr lang="pt-BR"/>
        </a:p>
      </dgm:t>
    </dgm:pt>
    <dgm:pt modelId="{A4A7541A-C381-4552-BE06-CEDB1E6FE7CE}" type="sibTrans" cxnId="{F74AA084-A4C8-4D3B-AD8C-7AD9655CCEDD}">
      <dgm:prSet/>
      <dgm:spPr/>
      <dgm:t>
        <a:bodyPr/>
        <a:lstStyle/>
        <a:p>
          <a:endParaRPr lang="pt-BR"/>
        </a:p>
      </dgm:t>
    </dgm:pt>
    <dgm:pt modelId="{2B6AE52A-D824-4160-82EE-FF265B7A3D25}">
      <dgm:prSet phldrT="[Texto]"/>
      <dgm:spPr/>
      <dgm:t>
        <a:bodyPr/>
        <a:lstStyle/>
        <a:p>
          <a:r>
            <a:rPr lang="pt-BR" dirty="0" smtClean="0"/>
            <a:t>CONSTRUÇÃO</a:t>
          </a:r>
          <a:endParaRPr lang="pt-BR" dirty="0"/>
        </a:p>
      </dgm:t>
    </dgm:pt>
    <dgm:pt modelId="{6679B145-0DFF-431B-860E-60A1F66680E7}" type="parTrans" cxnId="{3DC8913E-4C99-4373-A751-B20EA443D9A5}">
      <dgm:prSet/>
      <dgm:spPr/>
      <dgm:t>
        <a:bodyPr/>
        <a:lstStyle/>
        <a:p>
          <a:endParaRPr lang="pt-BR"/>
        </a:p>
      </dgm:t>
    </dgm:pt>
    <dgm:pt modelId="{0045ADDE-4429-41D3-A99D-F20A3560F826}" type="sibTrans" cxnId="{3DC8913E-4C99-4373-A751-B20EA443D9A5}">
      <dgm:prSet/>
      <dgm:spPr/>
      <dgm:t>
        <a:bodyPr/>
        <a:lstStyle/>
        <a:p>
          <a:endParaRPr lang="pt-BR"/>
        </a:p>
      </dgm:t>
    </dgm:pt>
    <dgm:pt modelId="{7691C532-9060-456A-8ABE-E79EB943BBF8}">
      <dgm:prSet phldrT="[Texto]" custT="1"/>
      <dgm:spPr/>
      <dgm:t>
        <a:bodyPr/>
        <a:lstStyle/>
        <a:p>
          <a:r>
            <a:rPr lang="pt-BR" sz="1400" dirty="0" smtClean="0"/>
            <a:t>VESTUÁRIO</a:t>
          </a:r>
          <a:endParaRPr lang="pt-BR" sz="1400" dirty="0"/>
        </a:p>
      </dgm:t>
    </dgm:pt>
    <dgm:pt modelId="{03CD43BD-C7A2-4788-8CE6-00D396ED0B4A}" type="parTrans" cxnId="{B6CDB492-6FDB-49A7-977D-6B170AD2D813}">
      <dgm:prSet/>
      <dgm:spPr/>
      <dgm:t>
        <a:bodyPr/>
        <a:lstStyle/>
        <a:p>
          <a:endParaRPr lang="pt-BR"/>
        </a:p>
      </dgm:t>
    </dgm:pt>
    <dgm:pt modelId="{3B2FE620-BCBB-4C28-92BC-5C9002A78F9A}" type="sibTrans" cxnId="{B6CDB492-6FDB-49A7-977D-6B170AD2D813}">
      <dgm:prSet/>
      <dgm:spPr/>
      <dgm:t>
        <a:bodyPr/>
        <a:lstStyle/>
        <a:p>
          <a:endParaRPr lang="pt-BR"/>
        </a:p>
      </dgm:t>
    </dgm:pt>
    <dgm:pt modelId="{8624BD98-ED55-494F-8AC2-C5DEBCA08B7D}" type="pres">
      <dgm:prSet presAssocID="{DDFD7729-312A-4EB2-941C-0B9B94BEEC4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0BD29D3-61E7-4DCF-94E7-070F60E492E3}" type="pres">
      <dgm:prSet presAssocID="{01FD8632-A571-43F5-99BD-8C02134BF2CA}" presName="centerShape" presStyleLbl="node0" presStyleIdx="0" presStyleCnt="1" custScaleX="111300" custScaleY="69993"/>
      <dgm:spPr/>
      <dgm:t>
        <a:bodyPr/>
        <a:lstStyle/>
        <a:p>
          <a:endParaRPr lang="pt-BR"/>
        </a:p>
      </dgm:t>
    </dgm:pt>
    <dgm:pt modelId="{B7D622D0-5118-4ED9-BEB6-DA216608C665}" type="pres">
      <dgm:prSet presAssocID="{9324682C-55AD-4180-9462-E9AF2618A65D}" presName="parTrans" presStyleLbl="bgSibTrans2D1" presStyleIdx="0" presStyleCnt="6"/>
      <dgm:spPr/>
      <dgm:t>
        <a:bodyPr/>
        <a:lstStyle/>
        <a:p>
          <a:endParaRPr lang="pt-BR"/>
        </a:p>
      </dgm:t>
    </dgm:pt>
    <dgm:pt modelId="{E3B42768-978E-4A4C-B3BB-79CDE413BE33}" type="pres">
      <dgm:prSet presAssocID="{871F552A-DA1C-4533-A666-51D1B37380F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300EB8-60CC-4281-B982-A59DA0F7F232}" type="pres">
      <dgm:prSet presAssocID="{078D6D7F-296A-4004-AB86-837DE400AF0D}" presName="parTrans" presStyleLbl="bgSibTrans2D1" presStyleIdx="1" presStyleCnt="6"/>
      <dgm:spPr/>
      <dgm:t>
        <a:bodyPr/>
        <a:lstStyle/>
        <a:p>
          <a:endParaRPr lang="pt-BR"/>
        </a:p>
      </dgm:t>
    </dgm:pt>
    <dgm:pt modelId="{D46A49CC-7D79-4730-8BCD-DDE135A46976}" type="pres">
      <dgm:prSet presAssocID="{983082E7-998D-46FB-BD25-D3AC31C4C46A}" presName="node" presStyleLbl="node1" presStyleIdx="1" presStyleCnt="6" custScaleX="1203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91FBD97-CF43-4134-8CB9-D54D1CEE876C}" type="pres">
      <dgm:prSet presAssocID="{9E28C4E0-53E8-4B54-A70E-49D0A3A64BAA}" presName="parTrans" presStyleLbl="bgSibTrans2D1" presStyleIdx="2" presStyleCnt="6"/>
      <dgm:spPr/>
      <dgm:t>
        <a:bodyPr/>
        <a:lstStyle/>
        <a:p>
          <a:endParaRPr lang="pt-BR"/>
        </a:p>
      </dgm:t>
    </dgm:pt>
    <dgm:pt modelId="{DC95AE76-BE49-48BC-B1AA-7C7751D61E92}" type="pres">
      <dgm:prSet presAssocID="{30B45F92-728A-4CAC-9DDE-74A49F1CC651}" presName="node" presStyleLbl="node1" presStyleIdx="2" presStyleCnt="6" custScaleX="163332" custScaleY="73210" custRadScaleRad="107215" custRadScaleInc="-266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E95268-CDE4-4073-8322-7CC49C899409}" type="pres">
      <dgm:prSet presAssocID="{4BCCF947-0A06-4A23-A2CD-BF73AF1F451F}" presName="parTrans" presStyleLbl="bgSibTrans2D1" presStyleIdx="3" presStyleCnt="6" custLinFactNeighborX="-2208"/>
      <dgm:spPr/>
      <dgm:t>
        <a:bodyPr/>
        <a:lstStyle/>
        <a:p>
          <a:endParaRPr lang="pt-BR"/>
        </a:p>
      </dgm:t>
    </dgm:pt>
    <dgm:pt modelId="{D9060461-1E4F-4DA1-A64D-1A41ED44F9CA}" type="pres">
      <dgm:prSet presAssocID="{90FC6FB5-C9FD-4254-A39C-1F37B9F298F4}" presName="node" presStyleLbl="node1" presStyleIdx="3" presStyleCnt="6" custScaleX="160019" custScaleY="74221" custRadScaleRad="105787" custRadScaleInc="1673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1729D9-2566-4190-87E0-09E49817FB92}" type="pres">
      <dgm:prSet presAssocID="{6679B145-0DFF-431B-860E-60A1F66680E7}" presName="parTrans" presStyleLbl="bgSibTrans2D1" presStyleIdx="4" presStyleCnt="6"/>
      <dgm:spPr/>
      <dgm:t>
        <a:bodyPr/>
        <a:lstStyle/>
        <a:p>
          <a:endParaRPr lang="pt-BR"/>
        </a:p>
      </dgm:t>
    </dgm:pt>
    <dgm:pt modelId="{68942806-88D4-4E94-B9FA-1E611EF8BD16}" type="pres">
      <dgm:prSet presAssocID="{2B6AE52A-D824-4160-82EE-FF265B7A3D25}" presName="node" presStyleLbl="node1" presStyleIdx="4" presStyleCnt="6" custScaleX="12904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F53F4A-7E74-481C-9078-86DD2BD9089C}" type="pres">
      <dgm:prSet presAssocID="{03CD43BD-C7A2-4788-8CE6-00D396ED0B4A}" presName="parTrans" presStyleLbl="bgSibTrans2D1" presStyleIdx="5" presStyleCnt="6"/>
      <dgm:spPr/>
      <dgm:t>
        <a:bodyPr/>
        <a:lstStyle/>
        <a:p>
          <a:endParaRPr lang="pt-BR"/>
        </a:p>
      </dgm:t>
    </dgm:pt>
    <dgm:pt modelId="{ECA4F704-081E-490C-85E7-7B16086B5A27}" type="pres">
      <dgm:prSet presAssocID="{7691C532-9060-456A-8ABE-E79EB943BBF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F6EA4AC-6396-40A3-A565-ADBFD42E474E}" srcId="{01FD8632-A571-43F5-99BD-8C02134BF2CA}" destId="{30B45F92-728A-4CAC-9DDE-74A49F1CC651}" srcOrd="2" destOrd="0" parTransId="{9E28C4E0-53E8-4B54-A70E-49D0A3A64BAA}" sibTransId="{82ED01A6-2B03-4536-B2E9-CBB2E697022C}"/>
    <dgm:cxn modelId="{B521631F-AEBA-4E8F-9131-B5DF89E666A8}" type="presOf" srcId="{4BCCF947-0A06-4A23-A2CD-BF73AF1F451F}" destId="{1EE95268-CDE4-4073-8322-7CC49C899409}" srcOrd="0" destOrd="0" presId="urn:microsoft.com/office/officeart/2005/8/layout/radial4"/>
    <dgm:cxn modelId="{1AFAE2CF-42AA-472F-B4F9-68C2F83E8557}" type="presOf" srcId="{01FD8632-A571-43F5-99BD-8C02134BF2CA}" destId="{A0BD29D3-61E7-4DCF-94E7-070F60E492E3}" srcOrd="0" destOrd="0" presId="urn:microsoft.com/office/officeart/2005/8/layout/radial4"/>
    <dgm:cxn modelId="{9BE4F571-8FAD-4517-AF6E-0263FFDC8240}" type="presOf" srcId="{871F552A-DA1C-4533-A666-51D1B37380F8}" destId="{E3B42768-978E-4A4C-B3BB-79CDE413BE33}" srcOrd="0" destOrd="0" presId="urn:microsoft.com/office/officeart/2005/8/layout/radial4"/>
    <dgm:cxn modelId="{F74AA084-A4C8-4D3B-AD8C-7AD9655CCEDD}" srcId="{01FD8632-A571-43F5-99BD-8C02134BF2CA}" destId="{90FC6FB5-C9FD-4254-A39C-1F37B9F298F4}" srcOrd="3" destOrd="0" parTransId="{4BCCF947-0A06-4A23-A2CD-BF73AF1F451F}" sibTransId="{A4A7541A-C381-4552-BE06-CEDB1E6FE7CE}"/>
    <dgm:cxn modelId="{45A8246E-C2A1-4816-9C34-184523AABE64}" type="presOf" srcId="{DDFD7729-312A-4EB2-941C-0B9B94BEEC4B}" destId="{8624BD98-ED55-494F-8AC2-C5DEBCA08B7D}" srcOrd="0" destOrd="0" presId="urn:microsoft.com/office/officeart/2005/8/layout/radial4"/>
    <dgm:cxn modelId="{C7EA18A5-6063-4B2B-AF08-DFBA8C33AD08}" type="presOf" srcId="{03CD43BD-C7A2-4788-8CE6-00D396ED0B4A}" destId="{78F53F4A-7E74-481C-9078-86DD2BD9089C}" srcOrd="0" destOrd="0" presId="urn:microsoft.com/office/officeart/2005/8/layout/radial4"/>
    <dgm:cxn modelId="{961771A9-920A-497E-9212-7930CF26BC6F}" type="presOf" srcId="{078D6D7F-296A-4004-AB86-837DE400AF0D}" destId="{80300EB8-60CC-4281-B982-A59DA0F7F232}" srcOrd="0" destOrd="0" presId="urn:microsoft.com/office/officeart/2005/8/layout/radial4"/>
    <dgm:cxn modelId="{6EEB39B4-30FF-4D9B-9F7E-98AE4CDAA733}" type="presOf" srcId="{90FC6FB5-C9FD-4254-A39C-1F37B9F298F4}" destId="{D9060461-1E4F-4DA1-A64D-1A41ED44F9CA}" srcOrd="0" destOrd="0" presId="urn:microsoft.com/office/officeart/2005/8/layout/radial4"/>
    <dgm:cxn modelId="{AB1A62B2-AB46-4696-A9BD-91969D7F9ABE}" srcId="{DDFD7729-312A-4EB2-941C-0B9B94BEEC4B}" destId="{01FD8632-A571-43F5-99BD-8C02134BF2CA}" srcOrd="0" destOrd="0" parTransId="{51AE1054-1636-42EB-AC2B-1A1FD4D99EAD}" sibTransId="{10966DE5-6AE1-4251-B3A1-65ABEE25693E}"/>
    <dgm:cxn modelId="{A83C3519-8AC6-4C16-AB52-7DE41FF7AE80}" type="presOf" srcId="{9E28C4E0-53E8-4B54-A70E-49D0A3A64BAA}" destId="{C91FBD97-CF43-4134-8CB9-D54D1CEE876C}" srcOrd="0" destOrd="0" presId="urn:microsoft.com/office/officeart/2005/8/layout/radial4"/>
    <dgm:cxn modelId="{3DC8913E-4C99-4373-A751-B20EA443D9A5}" srcId="{01FD8632-A571-43F5-99BD-8C02134BF2CA}" destId="{2B6AE52A-D824-4160-82EE-FF265B7A3D25}" srcOrd="4" destOrd="0" parTransId="{6679B145-0DFF-431B-860E-60A1F66680E7}" sibTransId="{0045ADDE-4429-41D3-A99D-F20A3560F826}"/>
    <dgm:cxn modelId="{B6CDB492-6FDB-49A7-977D-6B170AD2D813}" srcId="{01FD8632-A571-43F5-99BD-8C02134BF2CA}" destId="{7691C532-9060-456A-8ABE-E79EB943BBF8}" srcOrd="5" destOrd="0" parTransId="{03CD43BD-C7A2-4788-8CE6-00D396ED0B4A}" sibTransId="{3B2FE620-BCBB-4C28-92BC-5C9002A78F9A}"/>
    <dgm:cxn modelId="{1A77AB12-916E-46A6-837E-086646CCE55B}" type="presOf" srcId="{7691C532-9060-456A-8ABE-E79EB943BBF8}" destId="{ECA4F704-081E-490C-85E7-7B16086B5A27}" srcOrd="0" destOrd="0" presId="urn:microsoft.com/office/officeart/2005/8/layout/radial4"/>
    <dgm:cxn modelId="{26AB0FCD-4E1E-4F34-A398-6EE06EE55B60}" srcId="{01FD8632-A571-43F5-99BD-8C02134BF2CA}" destId="{983082E7-998D-46FB-BD25-D3AC31C4C46A}" srcOrd="1" destOrd="0" parTransId="{078D6D7F-296A-4004-AB86-837DE400AF0D}" sibTransId="{FAD5806D-4AF7-4B2B-8E22-8A73D11D2742}"/>
    <dgm:cxn modelId="{184A0C4D-E83B-40C5-BB51-8910353E92DA}" type="presOf" srcId="{9324682C-55AD-4180-9462-E9AF2618A65D}" destId="{B7D622D0-5118-4ED9-BEB6-DA216608C665}" srcOrd="0" destOrd="0" presId="urn:microsoft.com/office/officeart/2005/8/layout/radial4"/>
    <dgm:cxn modelId="{0CA6EB21-22D4-4D0B-98DC-421C156DE263}" type="presOf" srcId="{983082E7-998D-46FB-BD25-D3AC31C4C46A}" destId="{D46A49CC-7D79-4730-8BCD-DDE135A46976}" srcOrd="0" destOrd="0" presId="urn:microsoft.com/office/officeart/2005/8/layout/radial4"/>
    <dgm:cxn modelId="{DD6F3EBC-10C8-42CA-9C49-E7E16A68CD57}" type="presOf" srcId="{6679B145-0DFF-431B-860E-60A1F66680E7}" destId="{6C1729D9-2566-4190-87E0-09E49817FB92}" srcOrd="0" destOrd="0" presId="urn:microsoft.com/office/officeart/2005/8/layout/radial4"/>
    <dgm:cxn modelId="{B28A1A3A-E18D-4143-895B-F9E2CC2A72DE}" srcId="{01FD8632-A571-43F5-99BD-8C02134BF2CA}" destId="{871F552A-DA1C-4533-A666-51D1B37380F8}" srcOrd="0" destOrd="0" parTransId="{9324682C-55AD-4180-9462-E9AF2618A65D}" sibTransId="{AF1C1014-2D2C-488A-92DE-916086D53327}"/>
    <dgm:cxn modelId="{880827C2-C23D-4A6A-B54F-A13508B2ED5E}" type="presOf" srcId="{2B6AE52A-D824-4160-82EE-FF265B7A3D25}" destId="{68942806-88D4-4E94-B9FA-1E611EF8BD16}" srcOrd="0" destOrd="0" presId="urn:microsoft.com/office/officeart/2005/8/layout/radial4"/>
    <dgm:cxn modelId="{B4A0DB51-5374-403E-BB60-CBFA5CEFA647}" type="presOf" srcId="{30B45F92-728A-4CAC-9DDE-74A49F1CC651}" destId="{DC95AE76-BE49-48BC-B1AA-7C7751D61E92}" srcOrd="0" destOrd="0" presId="urn:microsoft.com/office/officeart/2005/8/layout/radial4"/>
    <dgm:cxn modelId="{228742CC-F346-44D7-A68F-24CC05FA9D00}" type="presParOf" srcId="{8624BD98-ED55-494F-8AC2-C5DEBCA08B7D}" destId="{A0BD29D3-61E7-4DCF-94E7-070F60E492E3}" srcOrd="0" destOrd="0" presId="urn:microsoft.com/office/officeart/2005/8/layout/radial4"/>
    <dgm:cxn modelId="{40975AD7-3FEC-4025-8A54-976CC6C30A0A}" type="presParOf" srcId="{8624BD98-ED55-494F-8AC2-C5DEBCA08B7D}" destId="{B7D622D0-5118-4ED9-BEB6-DA216608C665}" srcOrd="1" destOrd="0" presId="urn:microsoft.com/office/officeart/2005/8/layout/radial4"/>
    <dgm:cxn modelId="{D0B304CC-CC05-4158-8208-C1F9DA30732E}" type="presParOf" srcId="{8624BD98-ED55-494F-8AC2-C5DEBCA08B7D}" destId="{E3B42768-978E-4A4C-B3BB-79CDE413BE33}" srcOrd="2" destOrd="0" presId="urn:microsoft.com/office/officeart/2005/8/layout/radial4"/>
    <dgm:cxn modelId="{83F7A5BA-0A5B-446F-B26D-B3A81E5EA9DE}" type="presParOf" srcId="{8624BD98-ED55-494F-8AC2-C5DEBCA08B7D}" destId="{80300EB8-60CC-4281-B982-A59DA0F7F232}" srcOrd="3" destOrd="0" presId="urn:microsoft.com/office/officeart/2005/8/layout/radial4"/>
    <dgm:cxn modelId="{572FDCFF-C925-4B5D-BA2E-E6C96DCA2B27}" type="presParOf" srcId="{8624BD98-ED55-494F-8AC2-C5DEBCA08B7D}" destId="{D46A49CC-7D79-4730-8BCD-DDE135A46976}" srcOrd="4" destOrd="0" presId="urn:microsoft.com/office/officeart/2005/8/layout/radial4"/>
    <dgm:cxn modelId="{C1ACD799-4D94-49D7-B270-38E54A5D9287}" type="presParOf" srcId="{8624BD98-ED55-494F-8AC2-C5DEBCA08B7D}" destId="{C91FBD97-CF43-4134-8CB9-D54D1CEE876C}" srcOrd="5" destOrd="0" presId="urn:microsoft.com/office/officeart/2005/8/layout/radial4"/>
    <dgm:cxn modelId="{193E824C-AA79-47A0-932C-E86D65DF7306}" type="presParOf" srcId="{8624BD98-ED55-494F-8AC2-C5DEBCA08B7D}" destId="{DC95AE76-BE49-48BC-B1AA-7C7751D61E92}" srcOrd="6" destOrd="0" presId="urn:microsoft.com/office/officeart/2005/8/layout/radial4"/>
    <dgm:cxn modelId="{BBF150A0-4A4D-4911-87DC-A4E59E41D10F}" type="presParOf" srcId="{8624BD98-ED55-494F-8AC2-C5DEBCA08B7D}" destId="{1EE95268-CDE4-4073-8322-7CC49C899409}" srcOrd="7" destOrd="0" presId="urn:microsoft.com/office/officeart/2005/8/layout/radial4"/>
    <dgm:cxn modelId="{43A8FD6F-06A4-472B-A432-78232AAFF59A}" type="presParOf" srcId="{8624BD98-ED55-494F-8AC2-C5DEBCA08B7D}" destId="{D9060461-1E4F-4DA1-A64D-1A41ED44F9CA}" srcOrd="8" destOrd="0" presId="urn:microsoft.com/office/officeart/2005/8/layout/radial4"/>
    <dgm:cxn modelId="{1D8CDDD2-AB21-439B-B7F2-794B76D69A7D}" type="presParOf" srcId="{8624BD98-ED55-494F-8AC2-C5DEBCA08B7D}" destId="{6C1729D9-2566-4190-87E0-09E49817FB92}" srcOrd="9" destOrd="0" presId="urn:microsoft.com/office/officeart/2005/8/layout/radial4"/>
    <dgm:cxn modelId="{F8FCFAF0-1555-4444-ABFA-28FD52768486}" type="presParOf" srcId="{8624BD98-ED55-494F-8AC2-C5DEBCA08B7D}" destId="{68942806-88D4-4E94-B9FA-1E611EF8BD16}" srcOrd="10" destOrd="0" presId="urn:microsoft.com/office/officeart/2005/8/layout/radial4"/>
    <dgm:cxn modelId="{575A53F0-93FC-4211-90A5-DD3F7A564B9C}" type="presParOf" srcId="{8624BD98-ED55-494F-8AC2-C5DEBCA08B7D}" destId="{78F53F4A-7E74-481C-9078-86DD2BD9089C}" srcOrd="11" destOrd="0" presId="urn:microsoft.com/office/officeart/2005/8/layout/radial4"/>
    <dgm:cxn modelId="{2FFD88C0-2705-4B5C-A729-DDD4CF8DE228}" type="presParOf" srcId="{8624BD98-ED55-494F-8AC2-C5DEBCA08B7D}" destId="{ECA4F704-081E-490C-85E7-7B16086B5A27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BD29D3-61E7-4DCF-94E7-070F60E492E3}">
      <dsp:nvSpPr>
        <dsp:cNvPr id="0" name=""/>
        <dsp:cNvSpPr/>
      </dsp:nvSpPr>
      <dsp:spPr>
        <a:xfrm>
          <a:off x="1815035" y="1970166"/>
          <a:ext cx="1542166" cy="9698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SUPRIMENTOS</a:t>
          </a:r>
          <a:endParaRPr lang="pt-BR" sz="1400" kern="1200" dirty="0"/>
        </a:p>
      </dsp:txBody>
      <dsp:txXfrm>
        <a:off x="1815035" y="1970166"/>
        <a:ext cx="1542166" cy="969818"/>
      </dsp:txXfrm>
    </dsp:sp>
    <dsp:sp modelId="{B7D622D0-5118-4ED9-BEB6-DA216608C665}">
      <dsp:nvSpPr>
        <dsp:cNvPr id="0" name=""/>
        <dsp:cNvSpPr/>
      </dsp:nvSpPr>
      <dsp:spPr>
        <a:xfrm rot="10800000">
          <a:off x="485480" y="2257628"/>
          <a:ext cx="1256429" cy="39489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B42768-978E-4A4C-B3BB-79CDE413BE33}">
      <dsp:nvSpPr>
        <dsp:cNvPr id="0" name=""/>
        <dsp:cNvSpPr/>
      </dsp:nvSpPr>
      <dsp:spPr>
        <a:xfrm>
          <a:off x="522" y="2067109"/>
          <a:ext cx="969915" cy="775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MADEIRA E MÓVEIS</a:t>
          </a:r>
          <a:endParaRPr lang="pt-BR" sz="1500" kern="1200" dirty="0"/>
        </a:p>
      </dsp:txBody>
      <dsp:txXfrm>
        <a:off x="522" y="2067109"/>
        <a:ext cx="969915" cy="775932"/>
      </dsp:txXfrm>
    </dsp:sp>
    <dsp:sp modelId="{80300EB8-60CC-4281-B982-A59DA0F7F232}">
      <dsp:nvSpPr>
        <dsp:cNvPr id="0" name=""/>
        <dsp:cNvSpPr/>
      </dsp:nvSpPr>
      <dsp:spPr>
        <a:xfrm rot="12960000">
          <a:off x="753394" y="1433073"/>
          <a:ext cx="1395643" cy="39489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6A49CC-7D79-4730-8BCD-DDE135A46976}">
      <dsp:nvSpPr>
        <dsp:cNvPr id="0" name=""/>
        <dsp:cNvSpPr/>
      </dsp:nvSpPr>
      <dsp:spPr>
        <a:xfrm>
          <a:off x="302864" y="832385"/>
          <a:ext cx="1167604" cy="775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ALIMENTAÇÃO</a:t>
          </a:r>
          <a:endParaRPr lang="pt-BR" sz="1400" kern="1200" dirty="0"/>
        </a:p>
      </dsp:txBody>
      <dsp:txXfrm>
        <a:off x="302864" y="832385"/>
        <a:ext cx="1167604" cy="775932"/>
      </dsp:txXfrm>
    </dsp:sp>
    <dsp:sp modelId="{C91FBD97-CF43-4134-8CB9-D54D1CEE876C}">
      <dsp:nvSpPr>
        <dsp:cNvPr id="0" name=""/>
        <dsp:cNvSpPr/>
      </dsp:nvSpPr>
      <dsp:spPr>
        <a:xfrm rot="14640318">
          <a:off x="1138146" y="970729"/>
          <a:ext cx="1640915" cy="39489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95AE76-BE49-48BC-B1AA-7C7751D61E92}">
      <dsp:nvSpPr>
        <dsp:cNvPr id="0" name=""/>
        <dsp:cNvSpPr/>
      </dsp:nvSpPr>
      <dsp:spPr>
        <a:xfrm>
          <a:off x="806915" y="146690"/>
          <a:ext cx="1584182" cy="5680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kern="1200" dirty="0" smtClean="0"/>
            <a:t>GRÁFICO</a:t>
          </a:r>
          <a:endParaRPr lang="pt-BR" sz="1400" b="0" kern="1200" dirty="0"/>
        </a:p>
      </dsp:txBody>
      <dsp:txXfrm>
        <a:off x="806915" y="146690"/>
        <a:ext cx="1584182" cy="568060"/>
      </dsp:txXfrm>
    </dsp:sp>
    <dsp:sp modelId="{1EE95268-CDE4-4073-8322-7CC49C899409}">
      <dsp:nvSpPr>
        <dsp:cNvPr id="0" name=""/>
        <dsp:cNvSpPr/>
      </dsp:nvSpPr>
      <dsp:spPr>
        <a:xfrm rot="17581266">
          <a:off x="2293360" y="957417"/>
          <a:ext cx="1618967" cy="39489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060461-1E4F-4DA1-A64D-1A41ED44F9CA}">
      <dsp:nvSpPr>
        <dsp:cNvPr id="0" name=""/>
        <dsp:cNvSpPr/>
      </dsp:nvSpPr>
      <dsp:spPr>
        <a:xfrm>
          <a:off x="2679131" y="121895"/>
          <a:ext cx="1552049" cy="5759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METALMECÂNICO</a:t>
          </a:r>
          <a:endParaRPr lang="pt-BR" sz="1400" kern="1200" dirty="0"/>
        </a:p>
      </dsp:txBody>
      <dsp:txXfrm>
        <a:off x="2679131" y="121895"/>
        <a:ext cx="1552049" cy="575904"/>
      </dsp:txXfrm>
    </dsp:sp>
    <dsp:sp modelId="{6C1729D9-2566-4190-87E0-09E49817FB92}">
      <dsp:nvSpPr>
        <dsp:cNvPr id="0" name=""/>
        <dsp:cNvSpPr/>
      </dsp:nvSpPr>
      <dsp:spPr>
        <a:xfrm rot="19440000">
          <a:off x="3023199" y="1433073"/>
          <a:ext cx="1395643" cy="39489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942806-88D4-4E94-B9FA-1E611EF8BD16}">
      <dsp:nvSpPr>
        <dsp:cNvPr id="0" name=""/>
        <dsp:cNvSpPr/>
      </dsp:nvSpPr>
      <dsp:spPr>
        <a:xfrm>
          <a:off x="3659762" y="832385"/>
          <a:ext cx="1251618" cy="775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CONSTRUÇÃO</a:t>
          </a:r>
          <a:endParaRPr lang="pt-BR" sz="1500" kern="1200" dirty="0"/>
        </a:p>
      </dsp:txBody>
      <dsp:txXfrm>
        <a:off x="3659762" y="832385"/>
        <a:ext cx="1251618" cy="775932"/>
      </dsp:txXfrm>
    </dsp:sp>
    <dsp:sp modelId="{78F53F4A-7E74-481C-9078-86DD2BD9089C}">
      <dsp:nvSpPr>
        <dsp:cNvPr id="0" name=""/>
        <dsp:cNvSpPr/>
      </dsp:nvSpPr>
      <dsp:spPr>
        <a:xfrm>
          <a:off x="3430327" y="2257628"/>
          <a:ext cx="1256429" cy="39489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A4F704-081E-490C-85E7-7B16086B5A27}">
      <dsp:nvSpPr>
        <dsp:cNvPr id="0" name=""/>
        <dsp:cNvSpPr/>
      </dsp:nvSpPr>
      <dsp:spPr>
        <a:xfrm>
          <a:off x="4201799" y="2067109"/>
          <a:ext cx="969915" cy="775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VESTUÁRIO</a:t>
          </a:r>
          <a:endParaRPr lang="pt-BR" sz="1400" kern="1200" dirty="0"/>
        </a:p>
      </dsp:txBody>
      <dsp:txXfrm>
        <a:off x="4201799" y="2067109"/>
        <a:ext cx="969915" cy="775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A18EF-D9A1-4478-AA03-70C292FCBEE5}" type="datetimeFigureOut">
              <a:rPr lang="pt-BR" smtClean="0"/>
              <a:pPr/>
              <a:t>09/07/2015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6FD19-5D18-449B-9312-FB66536E30B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80127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CDF4-5A26-48EE-BFD9-31DCB8EE5AD6}" type="datetimeFigureOut">
              <a:rPr lang="pt-BR" smtClean="0"/>
              <a:pPr/>
              <a:t>09/07/2015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F117-6632-4719-AD16-D6878D25E3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CDF4-5A26-48EE-BFD9-31DCB8EE5AD6}" type="datetimeFigureOut">
              <a:rPr lang="pt-BR" smtClean="0"/>
              <a:pPr/>
              <a:t>09/07/2015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F117-6632-4719-AD16-D6878D25E3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CDF4-5A26-48EE-BFD9-31DCB8EE5AD6}" type="datetimeFigureOut">
              <a:rPr lang="pt-BR" smtClean="0"/>
              <a:pPr/>
              <a:t>09/07/2015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F117-6632-4719-AD16-D6878D25E3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CDF4-5A26-48EE-BFD9-31DCB8EE5AD6}" type="datetimeFigureOut">
              <a:rPr lang="pt-BR" smtClean="0"/>
              <a:pPr/>
              <a:t>09/07/2015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F117-6632-4719-AD16-D6878D25E3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CDF4-5A26-48EE-BFD9-31DCB8EE5AD6}" type="datetimeFigureOut">
              <a:rPr lang="pt-BR" smtClean="0"/>
              <a:pPr/>
              <a:t>09/07/2015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F117-6632-4719-AD16-D6878D25E3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CDF4-5A26-48EE-BFD9-31DCB8EE5AD6}" type="datetimeFigureOut">
              <a:rPr lang="pt-BR" smtClean="0"/>
              <a:pPr/>
              <a:t>09/07/2015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F117-6632-4719-AD16-D6878D25E3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CDF4-5A26-48EE-BFD9-31DCB8EE5AD6}" type="datetimeFigureOut">
              <a:rPr lang="pt-BR" smtClean="0"/>
              <a:pPr/>
              <a:t>09/07/2015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F117-6632-4719-AD16-D6878D25E3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CDF4-5A26-48EE-BFD9-31DCB8EE5AD6}" type="datetimeFigureOut">
              <a:rPr lang="pt-BR" smtClean="0"/>
              <a:pPr/>
              <a:t>09/07/2015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F117-6632-4719-AD16-D6878D25E3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CDF4-5A26-48EE-BFD9-31DCB8EE5AD6}" type="datetimeFigureOut">
              <a:rPr lang="pt-BR" smtClean="0"/>
              <a:pPr/>
              <a:t>09/07/2015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F117-6632-4719-AD16-D6878D25E3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CDF4-5A26-48EE-BFD9-31DCB8EE5AD6}" type="datetimeFigureOut">
              <a:rPr lang="pt-BR" smtClean="0"/>
              <a:pPr/>
              <a:t>09/07/2015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F117-6632-4719-AD16-D6878D25E3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CDF4-5A26-48EE-BFD9-31DCB8EE5AD6}" type="datetimeFigureOut">
              <a:rPr lang="pt-BR" smtClean="0"/>
              <a:pPr/>
              <a:t>09/07/2015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F117-6632-4719-AD16-D6878D25E3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CDF4-5A26-48EE-BFD9-31DCB8EE5AD6}" type="datetimeFigureOut">
              <a:rPr lang="pt-BR" smtClean="0"/>
              <a:pPr/>
              <a:t>09/07/2015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0F117-6632-4719-AD16-D6878D25E3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" y="0"/>
            <a:ext cx="9134722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067819" y="4869160"/>
            <a:ext cx="590465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Acordo de Cooperação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Técnica </a:t>
            </a:r>
          </a:p>
          <a:p>
            <a:pPr algn="r">
              <a:spcAft>
                <a:spcPts val="600"/>
              </a:spcAft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CNI – Rio 2016</a:t>
            </a:r>
          </a:p>
        </p:txBody>
      </p:sp>
    </p:spTree>
    <p:extLst>
      <p:ext uri="{BB962C8B-B14F-4D97-AF65-F5344CB8AC3E}">
        <p14:creationId xmlns="" xmlns:p14="http://schemas.microsoft.com/office/powerpoint/2010/main" val="36845450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18455" y="2708920"/>
            <a:ext cx="9162455" cy="21602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-41464" y="2896138"/>
            <a:ext cx="9185463" cy="1756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de cantos arredondados 2"/>
          <p:cNvSpPr/>
          <p:nvPr/>
        </p:nvSpPr>
        <p:spPr>
          <a:xfrm>
            <a:off x="35496" y="1609204"/>
            <a:ext cx="3456384" cy="472118"/>
          </a:xfrm>
          <a:prstGeom prst="round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683568" y="1634604"/>
            <a:ext cx="2664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0070C0"/>
              </a:buClr>
              <a:defRPr/>
            </a:pPr>
            <a:r>
              <a:rPr lang="pt-BR" b="1" dirty="0" smtClean="0">
                <a:solidFill>
                  <a:srgbClr val="0070C0"/>
                </a:solidFill>
                <a:latin typeface="Century Gothic" pitchFamily="34" charset="0"/>
              </a:rPr>
              <a:t>ARTICULAÇÃO CNI</a:t>
            </a: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5496" y="2898810"/>
            <a:ext cx="885698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Aft>
                <a:spcPts val="1200"/>
              </a:spcAft>
              <a:buClr>
                <a:srgbClr val="0070C0"/>
              </a:buClr>
              <a:defRPr/>
            </a:pPr>
            <a:r>
              <a:rPr lang="pt-BR" dirty="0" smtClean="0">
                <a:solidFill>
                  <a:schemeClr val="bg1"/>
                </a:solidFill>
              </a:rPr>
              <a:t>A fim de concretizar o objeto da cooperação estabelecida entre CNI e o RIO 2016, a Gerência de Desenvolvimento Associativo (GDA/CNI), realiza em parceria com a Gerência Executiva de Política Industrial (GEPI/CNI), ações a </a:t>
            </a:r>
            <a:r>
              <a:rPr lang="pt-BR" dirty="0">
                <a:solidFill>
                  <a:schemeClr val="bg1"/>
                </a:solidFill>
              </a:rPr>
              <a:t>fim de </a:t>
            </a:r>
            <a:r>
              <a:rPr lang="pt-BR" b="1" dirty="0" smtClean="0">
                <a:solidFill>
                  <a:schemeClr val="bg1"/>
                </a:solidFill>
              </a:rPr>
              <a:t>mobilizar </a:t>
            </a:r>
            <a:r>
              <a:rPr lang="pt-BR" b="1" dirty="0">
                <a:solidFill>
                  <a:schemeClr val="bg1"/>
                </a:solidFill>
              </a:rPr>
              <a:t>os 1.300 sindicatos industriais para que, com apoio das respectivas federações de indústria, divulguem às empresas industriais as oportunidades oferecidas </a:t>
            </a:r>
            <a:r>
              <a:rPr lang="pt-BR" b="1" dirty="0" smtClean="0">
                <a:solidFill>
                  <a:schemeClr val="bg1"/>
                </a:solidFill>
              </a:rPr>
              <a:t>pelo </a:t>
            </a:r>
            <a:r>
              <a:rPr lang="pt-BR" b="1" dirty="0">
                <a:solidFill>
                  <a:schemeClr val="bg1"/>
                </a:solidFill>
              </a:rPr>
              <a:t>RIO </a:t>
            </a:r>
            <a:r>
              <a:rPr lang="pt-BR" b="1" dirty="0" smtClean="0">
                <a:solidFill>
                  <a:schemeClr val="bg1"/>
                </a:solidFill>
              </a:rPr>
              <a:t>2016</a:t>
            </a:r>
            <a:r>
              <a:rPr lang="pt-BR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Triângulo isósceles 9"/>
          <p:cNvSpPr/>
          <p:nvPr/>
        </p:nvSpPr>
        <p:spPr>
          <a:xfrm rot="10800000">
            <a:off x="-41464" y="4797152"/>
            <a:ext cx="936104" cy="504056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8452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5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-18454" y="1444714"/>
            <a:ext cx="7254750" cy="472118"/>
          </a:xfrm>
          <a:prstGeom prst="round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683568" y="1470114"/>
            <a:ext cx="71287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0070C0"/>
              </a:buClr>
              <a:defRPr/>
            </a:pPr>
            <a:r>
              <a:rPr lang="pt-BR" b="1" dirty="0" smtClean="0">
                <a:solidFill>
                  <a:srgbClr val="0070C0"/>
                </a:solidFill>
                <a:latin typeface="Century Gothic" pitchFamily="34" charset="0"/>
              </a:rPr>
              <a:t>PRINCIPAIS SETORES INDUSTRIAIS ENVOLVIDOS – RIO 2016</a:t>
            </a: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18454" y="5561856"/>
            <a:ext cx="9162453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/>
          <p:cNvSpPr/>
          <p:nvPr/>
        </p:nvSpPr>
        <p:spPr>
          <a:xfrm rot="10800000">
            <a:off x="4067944" y="6381328"/>
            <a:ext cx="936104" cy="504056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18455" y="5374638"/>
            <a:ext cx="9162455" cy="10786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-41464" y="5561856"/>
            <a:ext cx="9185463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-28849" y="4922004"/>
            <a:ext cx="10505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6088" algn="l"/>
              </a:tabLst>
            </a:pPr>
            <a:r>
              <a:rPr lang="pt-BR" sz="27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 para cadastro das indústrias</a:t>
            </a:r>
            <a:endParaRPr lang="pt-BR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-716758" y="5652377"/>
            <a:ext cx="10505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46088" algn="l"/>
              </a:tabLst>
            </a:pPr>
            <a:r>
              <a:rPr lang="pt-BR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http://portaldesuprimentos.rio2016.com/</a:t>
            </a: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="" xmlns:p14="http://schemas.microsoft.com/office/powerpoint/2010/main" val="2381541072"/>
              </p:ext>
            </p:extLst>
          </p:nvPr>
        </p:nvGraphicFramePr>
        <p:xfrm>
          <a:off x="2036887" y="1938948"/>
          <a:ext cx="5172238" cy="3109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Graphic spid="1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8454" y="5561856"/>
            <a:ext cx="9162453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isósceles 8"/>
          <p:cNvSpPr/>
          <p:nvPr/>
        </p:nvSpPr>
        <p:spPr>
          <a:xfrm rot="10800000">
            <a:off x="0" y="6381328"/>
            <a:ext cx="936104" cy="504056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9340"/>
            <a:ext cx="3960440" cy="5215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LeftFacing"/>
            <a:lightRig rig="threePt" dir="t"/>
          </a:scene3d>
        </p:spPr>
      </p:pic>
      <p:sp>
        <p:nvSpPr>
          <p:cNvPr id="6" name="Retângulo 5"/>
          <p:cNvSpPr/>
          <p:nvPr/>
        </p:nvSpPr>
        <p:spPr>
          <a:xfrm>
            <a:off x="-18455" y="5374638"/>
            <a:ext cx="9162455" cy="10786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-41464" y="5561856"/>
            <a:ext cx="9185463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-748929" y="5661248"/>
            <a:ext cx="10505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46088" algn="l"/>
              </a:tabLst>
            </a:pPr>
            <a:r>
              <a:rPr lang="pt-BR" sz="27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 DE DIVULGAÇÃO: </a:t>
            </a:r>
            <a:r>
              <a:rPr lang="pt-BR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BANNER ELETRÔNICO</a:t>
            </a:r>
            <a:endParaRPr lang="pt-BR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122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96" y="-518892"/>
            <a:ext cx="9144000" cy="6464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Below"/>
            <a:lightRig rig="threePt" dir="t"/>
          </a:scene3d>
        </p:spPr>
      </p:pic>
      <p:sp>
        <p:nvSpPr>
          <p:cNvPr id="2" name="Retângulo 1"/>
          <p:cNvSpPr/>
          <p:nvPr/>
        </p:nvSpPr>
        <p:spPr>
          <a:xfrm>
            <a:off x="-18454" y="5561856"/>
            <a:ext cx="9162453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isósceles 8"/>
          <p:cNvSpPr/>
          <p:nvPr/>
        </p:nvSpPr>
        <p:spPr>
          <a:xfrm rot="10800000">
            <a:off x="8172400" y="6381328"/>
            <a:ext cx="936104" cy="504056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-41463" y="5374638"/>
            <a:ext cx="9185464" cy="10786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-41464" y="5561856"/>
            <a:ext cx="9185463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-748929" y="5661248"/>
            <a:ext cx="10505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46088" algn="l"/>
              </a:tabLst>
            </a:pPr>
            <a:r>
              <a:rPr lang="pt-BR" sz="27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 DE DIVULGAÇÃO: </a:t>
            </a:r>
            <a:r>
              <a:rPr lang="pt-BR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FOLDER</a:t>
            </a:r>
            <a:endParaRPr lang="pt-BR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429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659137"/>
            <a:ext cx="9144000" cy="6464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</p:spPr>
      </p:pic>
      <p:sp>
        <p:nvSpPr>
          <p:cNvPr id="2" name="Retângulo 1"/>
          <p:cNvSpPr/>
          <p:nvPr/>
        </p:nvSpPr>
        <p:spPr>
          <a:xfrm>
            <a:off x="-18454" y="5561856"/>
            <a:ext cx="9162453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isósceles 8"/>
          <p:cNvSpPr/>
          <p:nvPr/>
        </p:nvSpPr>
        <p:spPr>
          <a:xfrm rot="10800000">
            <a:off x="8172400" y="6381328"/>
            <a:ext cx="936104" cy="504056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-41463" y="5374638"/>
            <a:ext cx="9185464" cy="10786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-41464" y="5561856"/>
            <a:ext cx="9185463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-748929" y="5661248"/>
            <a:ext cx="10505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46088" algn="l"/>
              </a:tabLst>
            </a:pPr>
            <a:r>
              <a:rPr lang="pt-BR" sz="27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 DE DIVULGAÇÃO: </a:t>
            </a:r>
            <a:r>
              <a:rPr lang="pt-BR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FOLDER</a:t>
            </a:r>
            <a:endParaRPr lang="pt-BR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346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3059832" y="548680"/>
            <a:ext cx="5997745" cy="6192685"/>
            <a:chOff x="3296576" y="1694146"/>
            <a:chExt cx="2962483" cy="2992366"/>
          </a:xfrm>
          <a:solidFill>
            <a:schemeClr val="bg1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5012784" y="3205410"/>
              <a:ext cx="839846" cy="673084"/>
            </a:xfrm>
            <a:custGeom>
              <a:avLst/>
              <a:gdLst/>
              <a:ahLst/>
              <a:cxnLst>
                <a:cxn ang="0">
                  <a:pos x="40" y="414"/>
                </a:cxn>
                <a:cxn ang="0">
                  <a:pos x="0" y="444"/>
                </a:cxn>
                <a:cxn ang="0">
                  <a:pos x="10" y="381"/>
                </a:cxn>
                <a:cxn ang="0">
                  <a:pos x="68" y="321"/>
                </a:cxn>
                <a:cxn ang="0">
                  <a:pos x="186" y="304"/>
                </a:cxn>
                <a:cxn ang="0">
                  <a:pos x="249" y="321"/>
                </a:cxn>
                <a:cxn ang="0">
                  <a:pos x="268" y="279"/>
                </a:cxn>
                <a:cxn ang="0">
                  <a:pos x="249" y="230"/>
                </a:cxn>
                <a:cxn ang="0">
                  <a:pos x="294" y="185"/>
                </a:cxn>
                <a:cxn ang="0">
                  <a:pos x="291" y="156"/>
                </a:cxn>
                <a:cxn ang="0">
                  <a:pos x="318" y="124"/>
                </a:cxn>
                <a:cxn ang="0">
                  <a:pos x="294" y="94"/>
                </a:cxn>
                <a:cxn ang="0">
                  <a:pos x="340" y="49"/>
                </a:cxn>
                <a:cxn ang="0">
                  <a:pos x="430" y="49"/>
                </a:cxn>
                <a:cxn ang="0">
                  <a:pos x="501" y="0"/>
                </a:cxn>
                <a:cxn ang="0">
                  <a:pos x="567" y="49"/>
                </a:cxn>
                <a:cxn ang="0">
                  <a:pos x="612" y="49"/>
                </a:cxn>
                <a:cxn ang="0">
                  <a:pos x="657" y="94"/>
                </a:cxn>
                <a:cxn ang="0">
                  <a:pos x="703" y="94"/>
                </a:cxn>
                <a:cxn ang="0">
                  <a:pos x="748" y="140"/>
                </a:cxn>
                <a:cxn ang="0">
                  <a:pos x="793" y="140"/>
                </a:cxn>
                <a:cxn ang="0">
                  <a:pos x="839" y="185"/>
                </a:cxn>
                <a:cxn ang="0">
                  <a:pos x="772" y="262"/>
                </a:cxn>
                <a:cxn ang="0">
                  <a:pos x="793" y="321"/>
                </a:cxn>
                <a:cxn ang="0">
                  <a:pos x="748" y="321"/>
                </a:cxn>
                <a:cxn ang="0">
                  <a:pos x="726" y="390"/>
                </a:cxn>
                <a:cxn ang="0">
                  <a:pos x="714" y="469"/>
                </a:cxn>
                <a:cxn ang="0">
                  <a:pos x="663" y="505"/>
                </a:cxn>
                <a:cxn ang="0">
                  <a:pos x="612" y="593"/>
                </a:cxn>
                <a:cxn ang="0">
                  <a:pos x="478" y="619"/>
                </a:cxn>
                <a:cxn ang="0">
                  <a:pos x="363" y="672"/>
                </a:cxn>
                <a:cxn ang="0">
                  <a:pos x="324" y="640"/>
                </a:cxn>
                <a:cxn ang="0">
                  <a:pos x="322" y="567"/>
                </a:cxn>
                <a:cxn ang="0">
                  <a:pos x="292" y="540"/>
                </a:cxn>
                <a:cxn ang="0">
                  <a:pos x="267" y="433"/>
                </a:cxn>
                <a:cxn ang="0">
                  <a:pos x="169" y="430"/>
                </a:cxn>
                <a:cxn ang="0">
                  <a:pos x="136" y="429"/>
                </a:cxn>
                <a:cxn ang="0">
                  <a:pos x="112" y="447"/>
                </a:cxn>
                <a:cxn ang="0">
                  <a:pos x="93" y="424"/>
                </a:cxn>
                <a:cxn ang="0">
                  <a:pos x="40" y="414"/>
                </a:cxn>
              </a:cxnLst>
              <a:rect l="0" t="0" r="r" b="b"/>
              <a:pathLst>
                <a:path w="839" h="672">
                  <a:moveTo>
                    <a:pt x="40" y="414"/>
                  </a:moveTo>
                  <a:lnTo>
                    <a:pt x="0" y="444"/>
                  </a:lnTo>
                  <a:lnTo>
                    <a:pt x="10" y="381"/>
                  </a:lnTo>
                  <a:lnTo>
                    <a:pt x="68" y="321"/>
                  </a:lnTo>
                  <a:lnTo>
                    <a:pt x="186" y="304"/>
                  </a:lnTo>
                  <a:lnTo>
                    <a:pt x="249" y="321"/>
                  </a:lnTo>
                  <a:lnTo>
                    <a:pt x="268" y="279"/>
                  </a:lnTo>
                  <a:lnTo>
                    <a:pt x="249" y="230"/>
                  </a:lnTo>
                  <a:lnTo>
                    <a:pt x="294" y="185"/>
                  </a:lnTo>
                  <a:lnTo>
                    <a:pt x="291" y="156"/>
                  </a:lnTo>
                  <a:lnTo>
                    <a:pt x="318" y="124"/>
                  </a:lnTo>
                  <a:lnTo>
                    <a:pt x="294" y="94"/>
                  </a:lnTo>
                  <a:lnTo>
                    <a:pt x="340" y="49"/>
                  </a:lnTo>
                  <a:lnTo>
                    <a:pt x="430" y="49"/>
                  </a:lnTo>
                  <a:lnTo>
                    <a:pt x="501" y="0"/>
                  </a:lnTo>
                  <a:lnTo>
                    <a:pt x="567" y="49"/>
                  </a:lnTo>
                  <a:lnTo>
                    <a:pt x="612" y="49"/>
                  </a:lnTo>
                  <a:lnTo>
                    <a:pt x="657" y="94"/>
                  </a:lnTo>
                  <a:lnTo>
                    <a:pt x="703" y="94"/>
                  </a:lnTo>
                  <a:lnTo>
                    <a:pt x="748" y="140"/>
                  </a:lnTo>
                  <a:lnTo>
                    <a:pt x="793" y="140"/>
                  </a:lnTo>
                  <a:lnTo>
                    <a:pt x="839" y="185"/>
                  </a:lnTo>
                  <a:lnTo>
                    <a:pt x="772" y="262"/>
                  </a:lnTo>
                  <a:lnTo>
                    <a:pt x="793" y="321"/>
                  </a:lnTo>
                  <a:lnTo>
                    <a:pt x="748" y="321"/>
                  </a:lnTo>
                  <a:lnTo>
                    <a:pt x="726" y="390"/>
                  </a:lnTo>
                  <a:lnTo>
                    <a:pt x="714" y="469"/>
                  </a:lnTo>
                  <a:lnTo>
                    <a:pt x="663" y="505"/>
                  </a:lnTo>
                  <a:lnTo>
                    <a:pt x="612" y="593"/>
                  </a:lnTo>
                  <a:lnTo>
                    <a:pt x="478" y="619"/>
                  </a:lnTo>
                  <a:lnTo>
                    <a:pt x="363" y="672"/>
                  </a:lnTo>
                  <a:lnTo>
                    <a:pt x="324" y="640"/>
                  </a:lnTo>
                  <a:lnTo>
                    <a:pt x="322" y="567"/>
                  </a:lnTo>
                  <a:lnTo>
                    <a:pt x="292" y="540"/>
                  </a:lnTo>
                  <a:lnTo>
                    <a:pt x="267" y="433"/>
                  </a:lnTo>
                  <a:lnTo>
                    <a:pt x="169" y="430"/>
                  </a:lnTo>
                  <a:lnTo>
                    <a:pt x="136" y="429"/>
                  </a:lnTo>
                  <a:lnTo>
                    <a:pt x="112" y="447"/>
                  </a:lnTo>
                  <a:lnTo>
                    <a:pt x="93" y="424"/>
                  </a:lnTo>
                  <a:lnTo>
                    <a:pt x="40" y="414"/>
                  </a:lnTo>
                  <a:close/>
                </a:path>
              </a:pathLst>
            </a:custGeom>
            <a:ln w="12700"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4874662" y="3621325"/>
              <a:ext cx="628694" cy="417503"/>
            </a:xfrm>
            <a:custGeom>
              <a:avLst/>
              <a:gdLst/>
              <a:ahLst/>
              <a:cxnLst>
                <a:cxn ang="0">
                  <a:pos x="135" y="30"/>
                </a:cxn>
                <a:cxn ang="0">
                  <a:pos x="104" y="59"/>
                </a:cxn>
                <a:cxn ang="0">
                  <a:pos x="69" y="133"/>
                </a:cxn>
                <a:cxn ang="0">
                  <a:pos x="44" y="173"/>
                </a:cxn>
                <a:cxn ang="0">
                  <a:pos x="0" y="206"/>
                </a:cxn>
                <a:cxn ang="0">
                  <a:pos x="63" y="221"/>
                </a:cxn>
                <a:cxn ang="0">
                  <a:pos x="111" y="213"/>
                </a:cxn>
                <a:cxn ang="0">
                  <a:pos x="147" y="237"/>
                </a:cxn>
                <a:cxn ang="0">
                  <a:pos x="225" y="257"/>
                </a:cxn>
                <a:cxn ang="0">
                  <a:pos x="242" y="308"/>
                </a:cxn>
                <a:cxn ang="0">
                  <a:pos x="250" y="360"/>
                </a:cxn>
                <a:cxn ang="0">
                  <a:pos x="278" y="386"/>
                </a:cxn>
                <a:cxn ang="0">
                  <a:pos x="305" y="383"/>
                </a:cxn>
                <a:cxn ang="0">
                  <a:pos x="336" y="417"/>
                </a:cxn>
                <a:cxn ang="0">
                  <a:pos x="383" y="380"/>
                </a:cxn>
                <a:cxn ang="0">
                  <a:pos x="419" y="372"/>
                </a:cxn>
                <a:cxn ang="0">
                  <a:pos x="471" y="329"/>
                </a:cxn>
                <a:cxn ang="0">
                  <a:pos x="522" y="314"/>
                </a:cxn>
                <a:cxn ang="0">
                  <a:pos x="613" y="269"/>
                </a:cxn>
                <a:cxn ang="0">
                  <a:pos x="627" y="240"/>
                </a:cxn>
                <a:cxn ang="0">
                  <a:pos x="588" y="219"/>
                </a:cxn>
                <a:cxn ang="0">
                  <a:pos x="498" y="260"/>
                </a:cxn>
                <a:cxn ang="0">
                  <a:pos x="458" y="227"/>
                </a:cxn>
                <a:cxn ang="0">
                  <a:pos x="461" y="152"/>
                </a:cxn>
                <a:cxn ang="0">
                  <a:pos x="432" y="128"/>
                </a:cxn>
                <a:cxn ang="0">
                  <a:pos x="404" y="18"/>
                </a:cxn>
                <a:cxn ang="0">
                  <a:pos x="275" y="12"/>
                </a:cxn>
                <a:cxn ang="0">
                  <a:pos x="251" y="32"/>
                </a:cxn>
                <a:cxn ang="0">
                  <a:pos x="227" y="9"/>
                </a:cxn>
                <a:cxn ang="0">
                  <a:pos x="179" y="0"/>
                </a:cxn>
                <a:cxn ang="0">
                  <a:pos x="135" y="30"/>
                </a:cxn>
              </a:cxnLst>
              <a:rect l="0" t="0" r="r" b="b"/>
              <a:pathLst>
                <a:path w="627" h="417">
                  <a:moveTo>
                    <a:pt x="135" y="30"/>
                  </a:moveTo>
                  <a:lnTo>
                    <a:pt x="104" y="59"/>
                  </a:lnTo>
                  <a:lnTo>
                    <a:pt x="69" y="133"/>
                  </a:lnTo>
                  <a:lnTo>
                    <a:pt x="44" y="173"/>
                  </a:lnTo>
                  <a:lnTo>
                    <a:pt x="0" y="206"/>
                  </a:lnTo>
                  <a:lnTo>
                    <a:pt x="63" y="221"/>
                  </a:lnTo>
                  <a:lnTo>
                    <a:pt x="111" y="213"/>
                  </a:lnTo>
                  <a:lnTo>
                    <a:pt x="147" y="237"/>
                  </a:lnTo>
                  <a:lnTo>
                    <a:pt x="225" y="257"/>
                  </a:lnTo>
                  <a:lnTo>
                    <a:pt x="242" y="308"/>
                  </a:lnTo>
                  <a:lnTo>
                    <a:pt x="250" y="360"/>
                  </a:lnTo>
                  <a:lnTo>
                    <a:pt x="278" y="386"/>
                  </a:lnTo>
                  <a:lnTo>
                    <a:pt x="305" y="383"/>
                  </a:lnTo>
                  <a:lnTo>
                    <a:pt x="336" y="417"/>
                  </a:lnTo>
                  <a:lnTo>
                    <a:pt x="383" y="380"/>
                  </a:lnTo>
                  <a:lnTo>
                    <a:pt x="419" y="372"/>
                  </a:lnTo>
                  <a:lnTo>
                    <a:pt x="471" y="329"/>
                  </a:lnTo>
                  <a:lnTo>
                    <a:pt x="522" y="314"/>
                  </a:lnTo>
                  <a:lnTo>
                    <a:pt x="613" y="269"/>
                  </a:lnTo>
                  <a:lnTo>
                    <a:pt x="627" y="240"/>
                  </a:lnTo>
                  <a:lnTo>
                    <a:pt x="588" y="219"/>
                  </a:lnTo>
                  <a:lnTo>
                    <a:pt x="498" y="260"/>
                  </a:lnTo>
                  <a:lnTo>
                    <a:pt x="458" y="227"/>
                  </a:lnTo>
                  <a:lnTo>
                    <a:pt x="461" y="152"/>
                  </a:lnTo>
                  <a:lnTo>
                    <a:pt x="432" y="128"/>
                  </a:lnTo>
                  <a:lnTo>
                    <a:pt x="404" y="18"/>
                  </a:lnTo>
                  <a:lnTo>
                    <a:pt x="275" y="12"/>
                  </a:lnTo>
                  <a:lnTo>
                    <a:pt x="251" y="32"/>
                  </a:lnTo>
                  <a:lnTo>
                    <a:pt x="227" y="9"/>
                  </a:lnTo>
                  <a:lnTo>
                    <a:pt x="179" y="0"/>
                  </a:lnTo>
                  <a:lnTo>
                    <a:pt x="135" y="30"/>
                  </a:lnTo>
                  <a:close/>
                </a:path>
              </a:pathLst>
            </a:custGeom>
            <a:ln w="12700"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5468428" y="3730860"/>
              <a:ext cx="269894" cy="166684"/>
            </a:xfrm>
            <a:custGeom>
              <a:avLst/>
              <a:gdLst/>
              <a:ahLst/>
              <a:cxnLst>
                <a:cxn ang="0">
                  <a:pos x="198" y="0"/>
                </a:cxn>
                <a:cxn ang="0">
                  <a:pos x="213" y="35"/>
                </a:cxn>
                <a:cxn ang="0">
                  <a:pos x="243" y="33"/>
                </a:cxn>
                <a:cxn ang="0">
                  <a:pos x="270" y="42"/>
                </a:cxn>
                <a:cxn ang="0">
                  <a:pos x="257" y="63"/>
                </a:cxn>
                <a:cxn ang="0">
                  <a:pos x="261" y="96"/>
                </a:cxn>
                <a:cxn ang="0">
                  <a:pos x="194" y="128"/>
                </a:cxn>
                <a:cxn ang="0">
                  <a:pos x="171" y="161"/>
                </a:cxn>
                <a:cxn ang="0">
                  <a:pos x="113" y="158"/>
                </a:cxn>
                <a:cxn ang="0">
                  <a:pos x="86" y="168"/>
                </a:cxn>
                <a:cxn ang="0">
                  <a:pos x="56" y="159"/>
                </a:cxn>
                <a:cxn ang="0">
                  <a:pos x="23" y="161"/>
                </a:cxn>
                <a:cxn ang="0">
                  <a:pos x="38" y="131"/>
                </a:cxn>
                <a:cxn ang="0">
                  <a:pos x="0" y="108"/>
                </a:cxn>
                <a:cxn ang="0">
                  <a:pos x="29" y="95"/>
                </a:cxn>
                <a:cxn ang="0">
                  <a:pos x="161" y="68"/>
                </a:cxn>
                <a:cxn ang="0">
                  <a:pos x="198" y="0"/>
                </a:cxn>
              </a:cxnLst>
              <a:rect l="0" t="0" r="r" b="b"/>
              <a:pathLst>
                <a:path w="270" h="168">
                  <a:moveTo>
                    <a:pt x="198" y="0"/>
                  </a:moveTo>
                  <a:lnTo>
                    <a:pt x="213" y="35"/>
                  </a:lnTo>
                  <a:lnTo>
                    <a:pt x="243" y="33"/>
                  </a:lnTo>
                  <a:lnTo>
                    <a:pt x="270" y="42"/>
                  </a:lnTo>
                  <a:lnTo>
                    <a:pt x="257" y="63"/>
                  </a:lnTo>
                  <a:lnTo>
                    <a:pt x="261" y="96"/>
                  </a:lnTo>
                  <a:lnTo>
                    <a:pt x="194" y="128"/>
                  </a:lnTo>
                  <a:lnTo>
                    <a:pt x="171" y="161"/>
                  </a:lnTo>
                  <a:lnTo>
                    <a:pt x="113" y="158"/>
                  </a:lnTo>
                  <a:lnTo>
                    <a:pt x="86" y="168"/>
                  </a:lnTo>
                  <a:lnTo>
                    <a:pt x="56" y="159"/>
                  </a:lnTo>
                  <a:lnTo>
                    <a:pt x="23" y="161"/>
                  </a:lnTo>
                  <a:lnTo>
                    <a:pt x="38" y="131"/>
                  </a:lnTo>
                  <a:lnTo>
                    <a:pt x="0" y="108"/>
                  </a:lnTo>
                  <a:lnTo>
                    <a:pt x="29" y="95"/>
                  </a:lnTo>
                  <a:lnTo>
                    <a:pt x="161" y="68"/>
                  </a:lnTo>
                  <a:lnTo>
                    <a:pt x="198" y="0"/>
                  </a:lnTo>
                  <a:close/>
                </a:path>
              </a:pathLst>
            </a:custGeom>
            <a:ln w="12700"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5668467" y="3527666"/>
              <a:ext cx="184163" cy="244469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177" y="13"/>
                </a:cxn>
                <a:cxn ang="0">
                  <a:pos x="184" y="45"/>
                </a:cxn>
                <a:cxn ang="0">
                  <a:pos x="174" y="78"/>
                </a:cxn>
                <a:cxn ang="0">
                  <a:pos x="176" y="105"/>
                </a:cxn>
                <a:cxn ang="0">
                  <a:pos x="153" y="130"/>
                </a:cxn>
                <a:cxn ang="0">
                  <a:pos x="129" y="156"/>
                </a:cxn>
                <a:cxn ang="0">
                  <a:pos x="108" y="190"/>
                </a:cxn>
                <a:cxn ang="0">
                  <a:pos x="68" y="244"/>
                </a:cxn>
                <a:cxn ang="0">
                  <a:pos x="42" y="234"/>
                </a:cxn>
                <a:cxn ang="0">
                  <a:pos x="11" y="237"/>
                </a:cxn>
                <a:cxn ang="0">
                  <a:pos x="0" y="202"/>
                </a:cxn>
                <a:cxn ang="0">
                  <a:pos x="11" y="183"/>
                </a:cxn>
                <a:cxn ang="0">
                  <a:pos x="60" y="145"/>
                </a:cxn>
                <a:cxn ang="0">
                  <a:pos x="71" y="67"/>
                </a:cxn>
                <a:cxn ang="0">
                  <a:pos x="95" y="0"/>
                </a:cxn>
                <a:cxn ang="0">
                  <a:pos x="138" y="0"/>
                </a:cxn>
              </a:cxnLst>
              <a:rect l="0" t="0" r="r" b="b"/>
              <a:pathLst>
                <a:path w="184" h="244">
                  <a:moveTo>
                    <a:pt x="138" y="0"/>
                  </a:moveTo>
                  <a:lnTo>
                    <a:pt x="177" y="13"/>
                  </a:lnTo>
                  <a:lnTo>
                    <a:pt x="184" y="45"/>
                  </a:lnTo>
                  <a:lnTo>
                    <a:pt x="174" y="78"/>
                  </a:lnTo>
                  <a:lnTo>
                    <a:pt x="176" y="105"/>
                  </a:lnTo>
                  <a:lnTo>
                    <a:pt x="153" y="130"/>
                  </a:lnTo>
                  <a:lnTo>
                    <a:pt x="129" y="156"/>
                  </a:lnTo>
                  <a:lnTo>
                    <a:pt x="108" y="190"/>
                  </a:lnTo>
                  <a:lnTo>
                    <a:pt x="68" y="244"/>
                  </a:lnTo>
                  <a:lnTo>
                    <a:pt x="42" y="234"/>
                  </a:lnTo>
                  <a:lnTo>
                    <a:pt x="11" y="237"/>
                  </a:lnTo>
                  <a:lnTo>
                    <a:pt x="0" y="202"/>
                  </a:lnTo>
                  <a:lnTo>
                    <a:pt x="11" y="183"/>
                  </a:lnTo>
                  <a:lnTo>
                    <a:pt x="60" y="145"/>
                  </a:lnTo>
                  <a:lnTo>
                    <a:pt x="71" y="67"/>
                  </a:lnTo>
                  <a:lnTo>
                    <a:pt x="95" y="0"/>
                  </a:lnTo>
                  <a:lnTo>
                    <a:pt x="138" y="0"/>
                  </a:lnTo>
                  <a:close/>
                </a:path>
              </a:pathLst>
            </a:custGeom>
            <a:ln w="12700"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5374759" y="2770446"/>
              <a:ext cx="663621" cy="769920"/>
            </a:xfrm>
            <a:custGeom>
              <a:avLst/>
              <a:gdLst/>
              <a:ahLst/>
              <a:cxnLst>
                <a:cxn ang="0">
                  <a:pos x="25" y="483"/>
                </a:cxn>
                <a:cxn ang="0">
                  <a:pos x="70" y="483"/>
                </a:cxn>
                <a:cxn ang="0">
                  <a:pos x="139" y="434"/>
                </a:cxn>
                <a:cxn ang="0">
                  <a:pos x="207" y="482"/>
                </a:cxn>
                <a:cxn ang="0">
                  <a:pos x="252" y="482"/>
                </a:cxn>
                <a:cxn ang="0">
                  <a:pos x="297" y="527"/>
                </a:cxn>
                <a:cxn ang="0">
                  <a:pos x="340" y="525"/>
                </a:cxn>
                <a:cxn ang="0">
                  <a:pos x="388" y="575"/>
                </a:cxn>
                <a:cxn ang="0">
                  <a:pos x="432" y="575"/>
                </a:cxn>
                <a:cxn ang="0">
                  <a:pos x="478" y="617"/>
                </a:cxn>
                <a:cxn ang="0">
                  <a:pos x="412" y="695"/>
                </a:cxn>
                <a:cxn ang="0">
                  <a:pos x="432" y="753"/>
                </a:cxn>
                <a:cxn ang="0">
                  <a:pos x="469" y="768"/>
                </a:cxn>
                <a:cxn ang="0">
                  <a:pos x="502" y="732"/>
                </a:cxn>
                <a:cxn ang="0">
                  <a:pos x="514" y="677"/>
                </a:cxn>
                <a:cxn ang="0">
                  <a:pos x="522" y="635"/>
                </a:cxn>
                <a:cxn ang="0">
                  <a:pos x="547" y="605"/>
                </a:cxn>
                <a:cxn ang="0">
                  <a:pos x="544" y="528"/>
                </a:cxn>
                <a:cxn ang="0">
                  <a:pos x="547" y="459"/>
                </a:cxn>
                <a:cxn ang="0">
                  <a:pos x="525" y="429"/>
                </a:cxn>
                <a:cxn ang="0">
                  <a:pos x="550" y="416"/>
                </a:cxn>
                <a:cxn ang="0">
                  <a:pos x="546" y="377"/>
                </a:cxn>
                <a:cxn ang="0">
                  <a:pos x="565" y="347"/>
                </a:cxn>
                <a:cxn ang="0">
                  <a:pos x="592" y="366"/>
                </a:cxn>
                <a:cxn ang="0">
                  <a:pos x="630" y="332"/>
                </a:cxn>
                <a:cxn ang="0">
                  <a:pos x="660" y="301"/>
                </a:cxn>
                <a:cxn ang="0">
                  <a:pos x="663" y="258"/>
                </a:cxn>
                <a:cxn ang="0">
                  <a:pos x="637" y="227"/>
                </a:cxn>
                <a:cxn ang="0">
                  <a:pos x="624" y="186"/>
                </a:cxn>
                <a:cxn ang="0">
                  <a:pos x="654" y="170"/>
                </a:cxn>
                <a:cxn ang="0">
                  <a:pos x="645" y="111"/>
                </a:cxn>
                <a:cxn ang="0">
                  <a:pos x="616" y="80"/>
                </a:cxn>
                <a:cxn ang="0">
                  <a:pos x="597" y="33"/>
                </a:cxn>
                <a:cxn ang="0">
                  <a:pos x="570" y="35"/>
                </a:cxn>
                <a:cxn ang="0">
                  <a:pos x="537" y="0"/>
                </a:cxn>
                <a:cxn ang="0">
                  <a:pos x="456" y="74"/>
                </a:cxn>
                <a:cxn ang="0">
                  <a:pos x="435" y="78"/>
                </a:cxn>
                <a:cxn ang="0">
                  <a:pos x="421" y="29"/>
                </a:cxn>
                <a:cxn ang="0">
                  <a:pos x="394" y="14"/>
                </a:cxn>
                <a:cxn ang="0">
                  <a:pos x="354" y="60"/>
                </a:cxn>
                <a:cxn ang="0">
                  <a:pos x="328" y="54"/>
                </a:cxn>
                <a:cxn ang="0">
                  <a:pos x="297" y="78"/>
                </a:cxn>
                <a:cxn ang="0">
                  <a:pos x="237" y="51"/>
                </a:cxn>
                <a:cxn ang="0">
                  <a:pos x="204" y="77"/>
                </a:cxn>
                <a:cxn ang="0">
                  <a:pos x="226" y="101"/>
                </a:cxn>
                <a:cxn ang="0">
                  <a:pos x="189" y="155"/>
                </a:cxn>
                <a:cxn ang="0">
                  <a:pos x="159" y="152"/>
                </a:cxn>
                <a:cxn ang="0">
                  <a:pos x="117" y="186"/>
                </a:cxn>
                <a:cxn ang="0">
                  <a:pos x="79" y="155"/>
                </a:cxn>
                <a:cxn ang="0">
                  <a:pos x="60" y="120"/>
                </a:cxn>
                <a:cxn ang="0">
                  <a:pos x="0" y="204"/>
                </a:cxn>
                <a:cxn ang="0">
                  <a:pos x="36" y="258"/>
                </a:cxn>
                <a:cxn ang="0">
                  <a:pos x="18" y="291"/>
                </a:cxn>
                <a:cxn ang="0">
                  <a:pos x="15" y="389"/>
                </a:cxn>
                <a:cxn ang="0">
                  <a:pos x="25" y="483"/>
                </a:cxn>
              </a:cxnLst>
              <a:rect l="0" t="0" r="r" b="b"/>
              <a:pathLst>
                <a:path w="663" h="768">
                  <a:moveTo>
                    <a:pt x="25" y="483"/>
                  </a:moveTo>
                  <a:lnTo>
                    <a:pt x="70" y="483"/>
                  </a:lnTo>
                  <a:lnTo>
                    <a:pt x="139" y="434"/>
                  </a:lnTo>
                  <a:lnTo>
                    <a:pt x="207" y="482"/>
                  </a:lnTo>
                  <a:lnTo>
                    <a:pt x="252" y="482"/>
                  </a:lnTo>
                  <a:lnTo>
                    <a:pt x="297" y="527"/>
                  </a:lnTo>
                  <a:lnTo>
                    <a:pt x="340" y="525"/>
                  </a:lnTo>
                  <a:lnTo>
                    <a:pt x="388" y="575"/>
                  </a:lnTo>
                  <a:lnTo>
                    <a:pt x="432" y="575"/>
                  </a:lnTo>
                  <a:lnTo>
                    <a:pt x="478" y="617"/>
                  </a:lnTo>
                  <a:lnTo>
                    <a:pt x="412" y="695"/>
                  </a:lnTo>
                  <a:lnTo>
                    <a:pt x="432" y="753"/>
                  </a:lnTo>
                  <a:lnTo>
                    <a:pt x="469" y="768"/>
                  </a:lnTo>
                  <a:lnTo>
                    <a:pt x="502" y="732"/>
                  </a:lnTo>
                  <a:lnTo>
                    <a:pt x="514" y="677"/>
                  </a:lnTo>
                  <a:lnTo>
                    <a:pt x="522" y="635"/>
                  </a:lnTo>
                  <a:lnTo>
                    <a:pt x="547" y="605"/>
                  </a:lnTo>
                  <a:lnTo>
                    <a:pt x="544" y="528"/>
                  </a:lnTo>
                  <a:lnTo>
                    <a:pt x="547" y="459"/>
                  </a:lnTo>
                  <a:lnTo>
                    <a:pt x="525" y="429"/>
                  </a:lnTo>
                  <a:lnTo>
                    <a:pt x="550" y="416"/>
                  </a:lnTo>
                  <a:lnTo>
                    <a:pt x="546" y="377"/>
                  </a:lnTo>
                  <a:lnTo>
                    <a:pt x="565" y="347"/>
                  </a:lnTo>
                  <a:lnTo>
                    <a:pt x="592" y="366"/>
                  </a:lnTo>
                  <a:lnTo>
                    <a:pt x="630" y="332"/>
                  </a:lnTo>
                  <a:lnTo>
                    <a:pt x="660" y="301"/>
                  </a:lnTo>
                  <a:lnTo>
                    <a:pt x="663" y="258"/>
                  </a:lnTo>
                  <a:lnTo>
                    <a:pt x="637" y="227"/>
                  </a:lnTo>
                  <a:lnTo>
                    <a:pt x="624" y="186"/>
                  </a:lnTo>
                  <a:lnTo>
                    <a:pt x="654" y="170"/>
                  </a:lnTo>
                  <a:lnTo>
                    <a:pt x="645" y="111"/>
                  </a:lnTo>
                  <a:lnTo>
                    <a:pt x="616" y="80"/>
                  </a:lnTo>
                  <a:lnTo>
                    <a:pt x="597" y="33"/>
                  </a:lnTo>
                  <a:lnTo>
                    <a:pt x="570" y="35"/>
                  </a:lnTo>
                  <a:lnTo>
                    <a:pt x="537" y="0"/>
                  </a:lnTo>
                  <a:lnTo>
                    <a:pt x="456" y="74"/>
                  </a:lnTo>
                  <a:lnTo>
                    <a:pt x="435" y="78"/>
                  </a:lnTo>
                  <a:lnTo>
                    <a:pt x="421" y="29"/>
                  </a:lnTo>
                  <a:lnTo>
                    <a:pt x="394" y="14"/>
                  </a:lnTo>
                  <a:lnTo>
                    <a:pt x="354" y="60"/>
                  </a:lnTo>
                  <a:lnTo>
                    <a:pt x="328" y="54"/>
                  </a:lnTo>
                  <a:lnTo>
                    <a:pt x="297" y="78"/>
                  </a:lnTo>
                  <a:lnTo>
                    <a:pt x="237" y="51"/>
                  </a:lnTo>
                  <a:lnTo>
                    <a:pt x="204" y="77"/>
                  </a:lnTo>
                  <a:lnTo>
                    <a:pt x="226" y="101"/>
                  </a:lnTo>
                  <a:lnTo>
                    <a:pt x="189" y="155"/>
                  </a:lnTo>
                  <a:lnTo>
                    <a:pt x="159" y="152"/>
                  </a:lnTo>
                  <a:lnTo>
                    <a:pt x="117" y="186"/>
                  </a:lnTo>
                  <a:lnTo>
                    <a:pt x="79" y="155"/>
                  </a:lnTo>
                  <a:lnTo>
                    <a:pt x="60" y="120"/>
                  </a:lnTo>
                  <a:lnTo>
                    <a:pt x="0" y="204"/>
                  </a:lnTo>
                  <a:lnTo>
                    <a:pt x="36" y="258"/>
                  </a:lnTo>
                  <a:lnTo>
                    <a:pt x="18" y="291"/>
                  </a:lnTo>
                  <a:lnTo>
                    <a:pt x="15" y="389"/>
                  </a:lnTo>
                  <a:lnTo>
                    <a:pt x="25" y="483"/>
                  </a:lnTo>
                  <a:close/>
                </a:path>
              </a:pathLst>
            </a:custGeom>
            <a:ln w="12700"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4761941" y="3829283"/>
              <a:ext cx="450882" cy="328605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45" y="62"/>
                </a:cxn>
                <a:cxn ang="0">
                  <a:pos x="23" y="111"/>
                </a:cxn>
                <a:cxn ang="0">
                  <a:pos x="19" y="155"/>
                </a:cxn>
                <a:cxn ang="0">
                  <a:pos x="0" y="198"/>
                </a:cxn>
                <a:cxn ang="0">
                  <a:pos x="2" y="242"/>
                </a:cxn>
                <a:cxn ang="0">
                  <a:pos x="40" y="236"/>
                </a:cxn>
                <a:cxn ang="0">
                  <a:pos x="58" y="255"/>
                </a:cxn>
                <a:cxn ang="0">
                  <a:pos x="55" y="288"/>
                </a:cxn>
                <a:cxn ang="0">
                  <a:pos x="91" y="289"/>
                </a:cxn>
                <a:cxn ang="0">
                  <a:pos x="178" y="315"/>
                </a:cxn>
                <a:cxn ang="0">
                  <a:pos x="223" y="329"/>
                </a:cxn>
                <a:cxn ang="0">
                  <a:pos x="280" y="269"/>
                </a:cxn>
                <a:cxn ang="0">
                  <a:pos x="349" y="287"/>
                </a:cxn>
                <a:cxn ang="0">
                  <a:pos x="373" y="264"/>
                </a:cxn>
                <a:cxn ang="0">
                  <a:pos x="407" y="281"/>
                </a:cxn>
                <a:cxn ang="0">
                  <a:pos x="421" y="230"/>
                </a:cxn>
                <a:cxn ang="0">
                  <a:pos x="449" y="231"/>
                </a:cxn>
                <a:cxn ang="0">
                  <a:pos x="449" y="209"/>
                </a:cxn>
                <a:cxn ang="0">
                  <a:pos x="419" y="176"/>
                </a:cxn>
                <a:cxn ang="0">
                  <a:pos x="391" y="180"/>
                </a:cxn>
                <a:cxn ang="0">
                  <a:pos x="361" y="153"/>
                </a:cxn>
                <a:cxn ang="0">
                  <a:pos x="352" y="96"/>
                </a:cxn>
                <a:cxn ang="0">
                  <a:pos x="337" y="50"/>
                </a:cxn>
                <a:cxn ang="0">
                  <a:pos x="257" y="27"/>
                </a:cxn>
                <a:cxn ang="0">
                  <a:pos x="224" y="5"/>
                </a:cxn>
                <a:cxn ang="0">
                  <a:pos x="175" y="15"/>
                </a:cxn>
                <a:cxn ang="0">
                  <a:pos x="110" y="0"/>
                </a:cxn>
              </a:cxnLst>
              <a:rect l="0" t="0" r="r" b="b"/>
              <a:pathLst>
                <a:path w="449" h="329">
                  <a:moveTo>
                    <a:pt x="110" y="0"/>
                  </a:moveTo>
                  <a:lnTo>
                    <a:pt x="45" y="62"/>
                  </a:lnTo>
                  <a:lnTo>
                    <a:pt x="23" y="111"/>
                  </a:lnTo>
                  <a:lnTo>
                    <a:pt x="19" y="155"/>
                  </a:lnTo>
                  <a:lnTo>
                    <a:pt x="0" y="198"/>
                  </a:lnTo>
                  <a:lnTo>
                    <a:pt x="2" y="242"/>
                  </a:lnTo>
                  <a:lnTo>
                    <a:pt x="40" y="236"/>
                  </a:lnTo>
                  <a:lnTo>
                    <a:pt x="58" y="255"/>
                  </a:lnTo>
                  <a:lnTo>
                    <a:pt x="55" y="288"/>
                  </a:lnTo>
                  <a:lnTo>
                    <a:pt x="91" y="289"/>
                  </a:lnTo>
                  <a:lnTo>
                    <a:pt x="178" y="315"/>
                  </a:lnTo>
                  <a:lnTo>
                    <a:pt x="223" y="329"/>
                  </a:lnTo>
                  <a:lnTo>
                    <a:pt x="280" y="269"/>
                  </a:lnTo>
                  <a:lnTo>
                    <a:pt x="349" y="287"/>
                  </a:lnTo>
                  <a:lnTo>
                    <a:pt x="373" y="264"/>
                  </a:lnTo>
                  <a:lnTo>
                    <a:pt x="407" y="281"/>
                  </a:lnTo>
                  <a:lnTo>
                    <a:pt x="421" y="230"/>
                  </a:lnTo>
                  <a:lnTo>
                    <a:pt x="449" y="231"/>
                  </a:lnTo>
                  <a:lnTo>
                    <a:pt x="449" y="209"/>
                  </a:lnTo>
                  <a:lnTo>
                    <a:pt x="419" y="176"/>
                  </a:lnTo>
                  <a:lnTo>
                    <a:pt x="391" y="180"/>
                  </a:lnTo>
                  <a:lnTo>
                    <a:pt x="361" y="153"/>
                  </a:lnTo>
                  <a:lnTo>
                    <a:pt x="352" y="96"/>
                  </a:lnTo>
                  <a:lnTo>
                    <a:pt x="337" y="50"/>
                  </a:lnTo>
                  <a:lnTo>
                    <a:pt x="257" y="27"/>
                  </a:lnTo>
                  <a:lnTo>
                    <a:pt x="224" y="5"/>
                  </a:lnTo>
                  <a:lnTo>
                    <a:pt x="175" y="15"/>
                  </a:lnTo>
                  <a:lnTo>
                    <a:pt x="110" y="0"/>
                  </a:lnTo>
                  <a:close/>
                </a:path>
              </a:pathLst>
            </a:custGeom>
            <a:ln w="12700"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4499984" y="3419718"/>
              <a:ext cx="525500" cy="517512"/>
            </a:xfrm>
            <a:custGeom>
              <a:avLst/>
              <a:gdLst/>
              <a:ahLst/>
              <a:cxnLst>
                <a:cxn ang="0">
                  <a:pos x="524" y="169"/>
                </a:cxn>
                <a:cxn ang="0">
                  <a:pos x="512" y="228"/>
                </a:cxn>
                <a:cxn ang="0">
                  <a:pos x="479" y="261"/>
                </a:cxn>
                <a:cxn ang="0">
                  <a:pos x="449" y="322"/>
                </a:cxn>
                <a:cxn ang="0">
                  <a:pos x="420" y="373"/>
                </a:cxn>
                <a:cxn ang="0">
                  <a:pos x="374" y="408"/>
                </a:cxn>
                <a:cxn ang="0">
                  <a:pos x="306" y="471"/>
                </a:cxn>
                <a:cxn ang="0">
                  <a:pos x="284" y="517"/>
                </a:cxn>
                <a:cxn ang="0">
                  <a:pos x="266" y="499"/>
                </a:cxn>
                <a:cxn ang="0">
                  <a:pos x="228" y="502"/>
                </a:cxn>
                <a:cxn ang="0">
                  <a:pos x="201" y="486"/>
                </a:cxn>
                <a:cxn ang="0">
                  <a:pos x="186" y="442"/>
                </a:cxn>
                <a:cxn ang="0">
                  <a:pos x="191" y="399"/>
                </a:cxn>
                <a:cxn ang="0">
                  <a:pos x="165" y="367"/>
                </a:cxn>
                <a:cxn ang="0">
                  <a:pos x="135" y="367"/>
                </a:cxn>
                <a:cxn ang="0">
                  <a:pos x="105" y="387"/>
                </a:cxn>
                <a:cxn ang="0">
                  <a:pos x="51" y="385"/>
                </a:cxn>
                <a:cxn ang="0">
                  <a:pos x="24" y="366"/>
                </a:cxn>
                <a:cxn ang="0">
                  <a:pos x="35" y="289"/>
                </a:cxn>
                <a:cxn ang="0">
                  <a:pos x="0" y="238"/>
                </a:cxn>
                <a:cxn ang="0">
                  <a:pos x="29" y="214"/>
                </a:cxn>
                <a:cxn ang="0">
                  <a:pos x="14" y="189"/>
                </a:cxn>
                <a:cxn ang="0">
                  <a:pos x="42" y="132"/>
                </a:cxn>
                <a:cxn ang="0">
                  <a:pos x="54" y="57"/>
                </a:cxn>
                <a:cxn ang="0">
                  <a:pos x="104" y="3"/>
                </a:cxn>
                <a:cxn ang="0">
                  <a:pos x="179" y="3"/>
                </a:cxn>
                <a:cxn ang="0">
                  <a:pos x="225" y="37"/>
                </a:cxn>
                <a:cxn ang="0">
                  <a:pos x="251" y="18"/>
                </a:cxn>
                <a:cxn ang="0">
                  <a:pos x="284" y="27"/>
                </a:cxn>
                <a:cxn ang="0">
                  <a:pos x="311" y="0"/>
                </a:cxn>
                <a:cxn ang="0">
                  <a:pos x="330" y="15"/>
                </a:cxn>
                <a:cxn ang="0">
                  <a:pos x="320" y="40"/>
                </a:cxn>
                <a:cxn ang="0">
                  <a:pos x="339" y="63"/>
                </a:cxn>
                <a:cxn ang="0">
                  <a:pos x="363" y="54"/>
                </a:cxn>
                <a:cxn ang="0">
                  <a:pos x="392" y="88"/>
                </a:cxn>
                <a:cxn ang="0">
                  <a:pos x="389" y="114"/>
                </a:cxn>
                <a:cxn ang="0">
                  <a:pos x="414" y="108"/>
                </a:cxn>
                <a:cxn ang="0">
                  <a:pos x="444" y="127"/>
                </a:cxn>
                <a:cxn ang="0">
                  <a:pos x="482" y="148"/>
                </a:cxn>
                <a:cxn ang="0">
                  <a:pos x="524" y="169"/>
                </a:cxn>
              </a:cxnLst>
              <a:rect l="0" t="0" r="r" b="b"/>
              <a:pathLst>
                <a:path w="524" h="517">
                  <a:moveTo>
                    <a:pt x="524" y="169"/>
                  </a:moveTo>
                  <a:lnTo>
                    <a:pt x="512" y="228"/>
                  </a:lnTo>
                  <a:lnTo>
                    <a:pt x="479" y="261"/>
                  </a:lnTo>
                  <a:lnTo>
                    <a:pt x="449" y="322"/>
                  </a:lnTo>
                  <a:lnTo>
                    <a:pt x="420" y="373"/>
                  </a:lnTo>
                  <a:lnTo>
                    <a:pt x="374" y="408"/>
                  </a:lnTo>
                  <a:lnTo>
                    <a:pt x="306" y="471"/>
                  </a:lnTo>
                  <a:lnTo>
                    <a:pt x="284" y="517"/>
                  </a:lnTo>
                  <a:lnTo>
                    <a:pt x="266" y="499"/>
                  </a:lnTo>
                  <a:lnTo>
                    <a:pt x="228" y="502"/>
                  </a:lnTo>
                  <a:lnTo>
                    <a:pt x="201" y="486"/>
                  </a:lnTo>
                  <a:lnTo>
                    <a:pt x="186" y="442"/>
                  </a:lnTo>
                  <a:lnTo>
                    <a:pt x="191" y="399"/>
                  </a:lnTo>
                  <a:lnTo>
                    <a:pt x="165" y="367"/>
                  </a:lnTo>
                  <a:lnTo>
                    <a:pt x="135" y="367"/>
                  </a:lnTo>
                  <a:lnTo>
                    <a:pt x="105" y="387"/>
                  </a:lnTo>
                  <a:lnTo>
                    <a:pt x="51" y="385"/>
                  </a:lnTo>
                  <a:lnTo>
                    <a:pt x="24" y="366"/>
                  </a:lnTo>
                  <a:lnTo>
                    <a:pt x="35" y="289"/>
                  </a:lnTo>
                  <a:lnTo>
                    <a:pt x="0" y="238"/>
                  </a:lnTo>
                  <a:lnTo>
                    <a:pt x="29" y="214"/>
                  </a:lnTo>
                  <a:lnTo>
                    <a:pt x="14" y="189"/>
                  </a:lnTo>
                  <a:lnTo>
                    <a:pt x="42" y="132"/>
                  </a:lnTo>
                  <a:lnTo>
                    <a:pt x="54" y="57"/>
                  </a:lnTo>
                  <a:lnTo>
                    <a:pt x="104" y="3"/>
                  </a:lnTo>
                  <a:lnTo>
                    <a:pt x="179" y="3"/>
                  </a:lnTo>
                  <a:lnTo>
                    <a:pt x="225" y="37"/>
                  </a:lnTo>
                  <a:lnTo>
                    <a:pt x="251" y="18"/>
                  </a:lnTo>
                  <a:lnTo>
                    <a:pt x="284" y="27"/>
                  </a:lnTo>
                  <a:lnTo>
                    <a:pt x="311" y="0"/>
                  </a:lnTo>
                  <a:lnTo>
                    <a:pt x="330" y="15"/>
                  </a:lnTo>
                  <a:lnTo>
                    <a:pt x="320" y="40"/>
                  </a:lnTo>
                  <a:lnTo>
                    <a:pt x="339" y="63"/>
                  </a:lnTo>
                  <a:lnTo>
                    <a:pt x="363" y="54"/>
                  </a:lnTo>
                  <a:lnTo>
                    <a:pt x="392" y="88"/>
                  </a:lnTo>
                  <a:lnTo>
                    <a:pt x="389" y="114"/>
                  </a:lnTo>
                  <a:lnTo>
                    <a:pt x="414" y="108"/>
                  </a:lnTo>
                  <a:lnTo>
                    <a:pt x="444" y="127"/>
                  </a:lnTo>
                  <a:lnTo>
                    <a:pt x="482" y="148"/>
                  </a:lnTo>
                  <a:lnTo>
                    <a:pt x="524" y="169"/>
                  </a:lnTo>
                  <a:close/>
                </a:path>
              </a:pathLst>
            </a:custGeom>
            <a:ln w="12700"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4811156" y="4089627"/>
              <a:ext cx="360388" cy="277806"/>
            </a:xfrm>
            <a:custGeom>
              <a:avLst/>
              <a:gdLst/>
              <a:ahLst/>
              <a:cxnLst>
                <a:cxn ang="0">
                  <a:pos x="6" y="27"/>
                </a:cxn>
                <a:cxn ang="0">
                  <a:pos x="0" y="93"/>
                </a:cxn>
                <a:cxn ang="0">
                  <a:pos x="45" y="99"/>
                </a:cxn>
                <a:cxn ang="0">
                  <a:pos x="76" y="113"/>
                </a:cxn>
                <a:cxn ang="0">
                  <a:pos x="111" y="108"/>
                </a:cxn>
                <a:cxn ang="0">
                  <a:pos x="133" y="118"/>
                </a:cxn>
                <a:cxn ang="0">
                  <a:pos x="174" y="131"/>
                </a:cxn>
                <a:cxn ang="0">
                  <a:pos x="193" y="168"/>
                </a:cxn>
                <a:cxn ang="0">
                  <a:pos x="240" y="201"/>
                </a:cxn>
                <a:cxn ang="0">
                  <a:pos x="269" y="209"/>
                </a:cxn>
                <a:cxn ang="0">
                  <a:pos x="250" y="257"/>
                </a:cxn>
                <a:cxn ang="0">
                  <a:pos x="267" y="276"/>
                </a:cxn>
                <a:cxn ang="0">
                  <a:pos x="325" y="222"/>
                </a:cxn>
                <a:cxn ang="0">
                  <a:pos x="354" y="192"/>
                </a:cxn>
                <a:cxn ang="0">
                  <a:pos x="346" y="129"/>
                </a:cxn>
                <a:cxn ang="0">
                  <a:pos x="360" y="96"/>
                </a:cxn>
                <a:cxn ang="0">
                  <a:pos x="345" y="50"/>
                </a:cxn>
                <a:cxn ang="0">
                  <a:pos x="360" y="23"/>
                </a:cxn>
                <a:cxn ang="0">
                  <a:pos x="324" y="0"/>
                </a:cxn>
                <a:cxn ang="0">
                  <a:pos x="301" y="27"/>
                </a:cxn>
                <a:cxn ang="0">
                  <a:pos x="228" y="8"/>
                </a:cxn>
                <a:cxn ang="0">
                  <a:pos x="172" y="68"/>
                </a:cxn>
                <a:cxn ang="0">
                  <a:pos x="40" y="26"/>
                </a:cxn>
                <a:cxn ang="0">
                  <a:pos x="6" y="27"/>
                </a:cxn>
              </a:cxnLst>
              <a:rect l="0" t="0" r="r" b="b"/>
              <a:pathLst>
                <a:path w="360" h="276">
                  <a:moveTo>
                    <a:pt x="6" y="27"/>
                  </a:moveTo>
                  <a:lnTo>
                    <a:pt x="0" y="93"/>
                  </a:lnTo>
                  <a:lnTo>
                    <a:pt x="45" y="99"/>
                  </a:lnTo>
                  <a:lnTo>
                    <a:pt x="76" y="113"/>
                  </a:lnTo>
                  <a:lnTo>
                    <a:pt x="111" y="108"/>
                  </a:lnTo>
                  <a:lnTo>
                    <a:pt x="133" y="118"/>
                  </a:lnTo>
                  <a:lnTo>
                    <a:pt x="174" y="131"/>
                  </a:lnTo>
                  <a:lnTo>
                    <a:pt x="193" y="168"/>
                  </a:lnTo>
                  <a:lnTo>
                    <a:pt x="240" y="201"/>
                  </a:lnTo>
                  <a:lnTo>
                    <a:pt x="269" y="209"/>
                  </a:lnTo>
                  <a:lnTo>
                    <a:pt x="250" y="257"/>
                  </a:lnTo>
                  <a:lnTo>
                    <a:pt x="267" y="276"/>
                  </a:lnTo>
                  <a:lnTo>
                    <a:pt x="325" y="222"/>
                  </a:lnTo>
                  <a:lnTo>
                    <a:pt x="354" y="192"/>
                  </a:lnTo>
                  <a:lnTo>
                    <a:pt x="346" y="129"/>
                  </a:lnTo>
                  <a:lnTo>
                    <a:pt x="360" y="96"/>
                  </a:lnTo>
                  <a:lnTo>
                    <a:pt x="345" y="50"/>
                  </a:lnTo>
                  <a:lnTo>
                    <a:pt x="360" y="23"/>
                  </a:lnTo>
                  <a:lnTo>
                    <a:pt x="324" y="0"/>
                  </a:lnTo>
                  <a:lnTo>
                    <a:pt x="301" y="27"/>
                  </a:lnTo>
                  <a:lnTo>
                    <a:pt x="228" y="8"/>
                  </a:lnTo>
                  <a:lnTo>
                    <a:pt x="172" y="68"/>
                  </a:lnTo>
                  <a:lnTo>
                    <a:pt x="40" y="26"/>
                  </a:lnTo>
                  <a:lnTo>
                    <a:pt x="6" y="27"/>
                  </a:lnTo>
                  <a:close/>
                </a:path>
              </a:pathLst>
            </a:custGeom>
            <a:ln w="12700"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4571428" y="4183286"/>
              <a:ext cx="506449" cy="503226"/>
            </a:xfrm>
            <a:custGeom>
              <a:avLst/>
              <a:gdLst/>
              <a:ahLst/>
              <a:cxnLst>
                <a:cxn ang="0">
                  <a:pos x="283" y="5"/>
                </a:cxn>
                <a:cxn ang="0">
                  <a:pos x="240" y="0"/>
                </a:cxn>
                <a:cxn ang="0">
                  <a:pos x="216" y="20"/>
                </a:cxn>
                <a:cxn ang="0">
                  <a:pos x="177" y="36"/>
                </a:cxn>
                <a:cxn ang="0">
                  <a:pos x="109" y="84"/>
                </a:cxn>
                <a:cxn ang="0">
                  <a:pos x="0" y="222"/>
                </a:cxn>
                <a:cxn ang="0">
                  <a:pos x="27" y="245"/>
                </a:cxn>
                <a:cxn ang="0">
                  <a:pos x="42" y="225"/>
                </a:cxn>
                <a:cxn ang="0">
                  <a:pos x="103" y="302"/>
                </a:cxn>
                <a:cxn ang="0">
                  <a:pos x="133" y="287"/>
                </a:cxn>
                <a:cxn ang="0">
                  <a:pos x="211" y="336"/>
                </a:cxn>
                <a:cxn ang="0">
                  <a:pos x="285" y="420"/>
                </a:cxn>
                <a:cxn ang="0">
                  <a:pos x="262" y="467"/>
                </a:cxn>
                <a:cxn ang="0">
                  <a:pos x="273" y="501"/>
                </a:cxn>
                <a:cxn ang="0">
                  <a:pos x="318" y="450"/>
                </a:cxn>
                <a:cxn ang="0">
                  <a:pos x="366" y="371"/>
                </a:cxn>
                <a:cxn ang="0">
                  <a:pos x="391" y="335"/>
                </a:cxn>
                <a:cxn ang="0">
                  <a:pos x="400" y="284"/>
                </a:cxn>
                <a:cxn ang="0">
                  <a:pos x="417" y="249"/>
                </a:cxn>
                <a:cxn ang="0">
                  <a:pos x="454" y="239"/>
                </a:cxn>
                <a:cxn ang="0">
                  <a:pos x="462" y="276"/>
                </a:cxn>
                <a:cxn ang="0">
                  <a:pos x="405" y="329"/>
                </a:cxn>
                <a:cxn ang="0">
                  <a:pos x="406" y="351"/>
                </a:cxn>
                <a:cxn ang="0">
                  <a:pos x="481" y="285"/>
                </a:cxn>
                <a:cxn ang="0">
                  <a:pos x="505" y="182"/>
                </a:cxn>
                <a:cxn ang="0">
                  <a:pos x="489" y="162"/>
                </a:cxn>
                <a:cxn ang="0">
                  <a:pos x="507" y="114"/>
                </a:cxn>
                <a:cxn ang="0">
                  <a:pos x="480" y="107"/>
                </a:cxn>
                <a:cxn ang="0">
                  <a:pos x="430" y="75"/>
                </a:cxn>
                <a:cxn ang="0">
                  <a:pos x="415" y="38"/>
                </a:cxn>
                <a:cxn ang="0">
                  <a:pos x="373" y="26"/>
                </a:cxn>
                <a:cxn ang="0">
                  <a:pos x="351" y="15"/>
                </a:cxn>
                <a:cxn ang="0">
                  <a:pos x="315" y="21"/>
                </a:cxn>
                <a:cxn ang="0">
                  <a:pos x="283" y="5"/>
                </a:cxn>
              </a:cxnLst>
              <a:rect l="0" t="0" r="r" b="b"/>
              <a:pathLst>
                <a:path w="507" h="501">
                  <a:moveTo>
                    <a:pt x="283" y="5"/>
                  </a:moveTo>
                  <a:lnTo>
                    <a:pt x="240" y="0"/>
                  </a:lnTo>
                  <a:lnTo>
                    <a:pt x="216" y="20"/>
                  </a:lnTo>
                  <a:lnTo>
                    <a:pt x="177" y="36"/>
                  </a:lnTo>
                  <a:lnTo>
                    <a:pt x="109" y="84"/>
                  </a:lnTo>
                  <a:lnTo>
                    <a:pt x="0" y="222"/>
                  </a:lnTo>
                  <a:lnTo>
                    <a:pt x="27" y="245"/>
                  </a:lnTo>
                  <a:lnTo>
                    <a:pt x="42" y="225"/>
                  </a:lnTo>
                  <a:lnTo>
                    <a:pt x="103" y="302"/>
                  </a:lnTo>
                  <a:lnTo>
                    <a:pt x="133" y="287"/>
                  </a:lnTo>
                  <a:lnTo>
                    <a:pt x="211" y="336"/>
                  </a:lnTo>
                  <a:lnTo>
                    <a:pt x="285" y="420"/>
                  </a:lnTo>
                  <a:lnTo>
                    <a:pt x="262" y="467"/>
                  </a:lnTo>
                  <a:lnTo>
                    <a:pt x="273" y="501"/>
                  </a:lnTo>
                  <a:lnTo>
                    <a:pt x="318" y="450"/>
                  </a:lnTo>
                  <a:lnTo>
                    <a:pt x="366" y="371"/>
                  </a:lnTo>
                  <a:lnTo>
                    <a:pt x="391" y="335"/>
                  </a:lnTo>
                  <a:lnTo>
                    <a:pt x="400" y="284"/>
                  </a:lnTo>
                  <a:lnTo>
                    <a:pt x="417" y="249"/>
                  </a:lnTo>
                  <a:lnTo>
                    <a:pt x="454" y="239"/>
                  </a:lnTo>
                  <a:lnTo>
                    <a:pt x="462" y="276"/>
                  </a:lnTo>
                  <a:lnTo>
                    <a:pt x="405" y="329"/>
                  </a:lnTo>
                  <a:lnTo>
                    <a:pt x="406" y="351"/>
                  </a:lnTo>
                  <a:lnTo>
                    <a:pt x="481" y="285"/>
                  </a:lnTo>
                  <a:lnTo>
                    <a:pt x="505" y="182"/>
                  </a:lnTo>
                  <a:lnTo>
                    <a:pt x="489" y="162"/>
                  </a:lnTo>
                  <a:lnTo>
                    <a:pt x="507" y="114"/>
                  </a:lnTo>
                  <a:lnTo>
                    <a:pt x="480" y="107"/>
                  </a:lnTo>
                  <a:lnTo>
                    <a:pt x="430" y="75"/>
                  </a:lnTo>
                  <a:lnTo>
                    <a:pt x="415" y="38"/>
                  </a:lnTo>
                  <a:lnTo>
                    <a:pt x="373" y="26"/>
                  </a:lnTo>
                  <a:lnTo>
                    <a:pt x="351" y="15"/>
                  </a:lnTo>
                  <a:lnTo>
                    <a:pt x="315" y="21"/>
                  </a:lnTo>
                  <a:lnTo>
                    <a:pt x="283" y="5"/>
                  </a:lnTo>
                  <a:close/>
                </a:path>
              </a:pathLst>
            </a:custGeom>
            <a:ln w="12700"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4860374" y="3068888"/>
              <a:ext cx="538200" cy="519101"/>
            </a:xfrm>
            <a:custGeom>
              <a:avLst/>
              <a:gdLst/>
              <a:ahLst/>
              <a:cxnLst>
                <a:cxn ang="0">
                  <a:pos x="530" y="26"/>
                </a:cxn>
                <a:cxn ang="0">
                  <a:pos x="528" y="92"/>
                </a:cxn>
                <a:cxn ang="0">
                  <a:pos x="537" y="185"/>
                </a:cxn>
                <a:cxn ang="0">
                  <a:pos x="492" y="185"/>
                </a:cxn>
                <a:cxn ang="0">
                  <a:pos x="446" y="230"/>
                </a:cxn>
                <a:cxn ang="0">
                  <a:pos x="470" y="260"/>
                </a:cxn>
                <a:cxn ang="0">
                  <a:pos x="443" y="291"/>
                </a:cxn>
                <a:cxn ang="0">
                  <a:pos x="447" y="323"/>
                </a:cxn>
                <a:cxn ang="0">
                  <a:pos x="401" y="365"/>
                </a:cxn>
                <a:cxn ang="0">
                  <a:pos x="419" y="417"/>
                </a:cxn>
                <a:cxn ang="0">
                  <a:pos x="402" y="461"/>
                </a:cxn>
                <a:cxn ang="0">
                  <a:pos x="339" y="440"/>
                </a:cxn>
                <a:cxn ang="0">
                  <a:pos x="219" y="458"/>
                </a:cxn>
                <a:cxn ang="0">
                  <a:pos x="162" y="518"/>
                </a:cxn>
                <a:cxn ang="0">
                  <a:pos x="53" y="459"/>
                </a:cxn>
                <a:cxn ang="0">
                  <a:pos x="29" y="462"/>
                </a:cxn>
                <a:cxn ang="0">
                  <a:pos x="30" y="437"/>
                </a:cxn>
                <a:cxn ang="0">
                  <a:pos x="0" y="404"/>
                </a:cxn>
                <a:cxn ang="0">
                  <a:pos x="2" y="338"/>
                </a:cxn>
                <a:cxn ang="0">
                  <a:pos x="36" y="302"/>
                </a:cxn>
                <a:cxn ang="0">
                  <a:pos x="54" y="254"/>
                </a:cxn>
                <a:cxn ang="0">
                  <a:pos x="104" y="239"/>
                </a:cxn>
                <a:cxn ang="0">
                  <a:pos x="117" y="215"/>
                </a:cxn>
                <a:cxn ang="0">
                  <a:pos x="113" y="194"/>
                </a:cxn>
                <a:cxn ang="0">
                  <a:pos x="165" y="165"/>
                </a:cxn>
                <a:cxn ang="0">
                  <a:pos x="164" y="126"/>
                </a:cxn>
                <a:cxn ang="0">
                  <a:pos x="182" y="95"/>
                </a:cxn>
                <a:cxn ang="0">
                  <a:pos x="197" y="51"/>
                </a:cxn>
                <a:cxn ang="0">
                  <a:pos x="201" y="15"/>
                </a:cxn>
                <a:cxn ang="0">
                  <a:pos x="228" y="0"/>
                </a:cxn>
                <a:cxn ang="0">
                  <a:pos x="272" y="50"/>
                </a:cxn>
                <a:cxn ang="0">
                  <a:pos x="326" y="29"/>
                </a:cxn>
                <a:cxn ang="0">
                  <a:pos x="389" y="44"/>
                </a:cxn>
                <a:cxn ang="0">
                  <a:pos x="459" y="47"/>
                </a:cxn>
                <a:cxn ang="0">
                  <a:pos x="530" y="26"/>
                </a:cxn>
              </a:cxnLst>
              <a:rect l="0" t="0" r="r" b="b"/>
              <a:pathLst>
                <a:path w="537" h="518">
                  <a:moveTo>
                    <a:pt x="530" y="26"/>
                  </a:moveTo>
                  <a:lnTo>
                    <a:pt x="528" y="92"/>
                  </a:lnTo>
                  <a:lnTo>
                    <a:pt x="537" y="185"/>
                  </a:lnTo>
                  <a:lnTo>
                    <a:pt x="492" y="185"/>
                  </a:lnTo>
                  <a:lnTo>
                    <a:pt x="446" y="230"/>
                  </a:lnTo>
                  <a:lnTo>
                    <a:pt x="470" y="260"/>
                  </a:lnTo>
                  <a:lnTo>
                    <a:pt x="443" y="291"/>
                  </a:lnTo>
                  <a:lnTo>
                    <a:pt x="447" y="323"/>
                  </a:lnTo>
                  <a:lnTo>
                    <a:pt x="401" y="365"/>
                  </a:lnTo>
                  <a:lnTo>
                    <a:pt x="419" y="417"/>
                  </a:lnTo>
                  <a:lnTo>
                    <a:pt x="402" y="461"/>
                  </a:lnTo>
                  <a:lnTo>
                    <a:pt x="339" y="440"/>
                  </a:lnTo>
                  <a:lnTo>
                    <a:pt x="219" y="458"/>
                  </a:lnTo>
                  <a:lnTo>
                    <a:pt x="162" y="518"/>
                  </a:lnTo>
                  <a:lnTo>
                    <a:pt x="53" y="459"/>
                  </a:lnTo>
                  <a:lnTo>
                    <a:pt x="29" y="462"/>
                  </a:lnTo>
                  <a:lnTo>
                    <a:pt x="30" y="437"/>
                  </a:lnTo>
                  <a:lnTo>
                    <a:pt x="0" y="404"/>
                  </a:lnTo>
                  <a:lnTo>
                    <a:pt x="2" y="338"/>
                  </a:lnTo>
                  <a:lnTo>
                    <a:pt x="36" y="302"/>
                  </a:lnTo>
                  <a:lnTo>
                    <a:pt x="54" y="254"/>
                  </a:lnTo>
                  <a:lnTo>
                    <a:pt x="104" y="239"/>
                  </a:lnTo>
                  <a:lnTo>
                    <a:pt x="117" y="215"/>
                  </a:lnTo>
                  <a:lnTo>
                    <a:pt x="113" y="194"/>
                  </a:lnTo>
                  <a:lnTo>
                    <a:pt x="165" y="165"/>
                  </a:lnTo>
                  <a:lnTo>
                    <a:pt x="164" y="126"/>
                  </a:lnTo>
                  <a:lnTo>
                    <a:pt x="182" y="95"/>
                  </a:lnTo>
                  <a:lnTo>
                    <a:pt x="197" y="51"/>
                  </a:lnTo>
                  <a:lnTo>
                    <a:pt x="201" y="15"/>
                  </a:lnTo>
                  <a:lnTo>
                    <a:pt x="228" y="0"/>
                  </a:lnTo>
                  <a:lnTo>
                    <a:pt x="272" y="50"/>
                  </a:lnTo>
                  <a:lnTo>
                    <a:pt x="326" y="29"/>
                  </a:lnTo>
                  <a:lnTo>
                    <a:pt x="389" y="44"/>
                  </a:lnTo>
                  <a:lnTo>
                    <a:pt x="459" y="47"/>
                  </a:lnTo>
                  <a:lnTo>
                    <a:pt x="530" y="26"/>
                  </a:lnTo>
                  <a:close/>
                </a:path>
              </a:pathLst>
            </a:custGeom>
            <a:ln w="12700"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5215998" y="3254622"/>
              <a:ext cx="90494" cy="46037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90" y="45"/>
                </a:cxn>
                <a:cxn ang="0">
                  <a:pos x="90" y="0"/>
                </a:cxn>
                <a:cxn ang="0">
                  <a:pos x="0" y="0"/>
                </a:cxn>
                <a:cxn ang="0">
                  <a:pos x="0" y="45"/>
                </a:cxn>
              </a:cxnLst>
              <a:rect l="0" t="0" r="r" b="b"/>
              <a:pathLst>
                <a:path w="90" h="45">
                  <a:moveTo>
                    <a:pt x="0" y="45"/>
                  </a:moveTo>
                  <a:lnTo>
                    <a:pt x="90" y="45"/>
                  </a:lnTo>
                  <a:lnTo>
                    <a:pt x="90" y="0"/>
                  </a:lnTo>
                  <a:lnTo>
                    <a:pt x="0" y="0"/>
                  </a:lnTo>
                  <a:lnTo>
                    <a:pt x="0" y="45"/>
                  </a:lnTo>
                  <a:close/>
                </a:path>
              </a:pathLst>
            </a:custGeom>
            <a:ln w="12700"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4231679" y="2657736"/>
              <a:ext cx="862074" cy="827069"/>
            </a:xfrm>
            <a:custGeom>
              <a:avLst/>
              <a:gdLst/>
              <a:ahLst/>
              <a:cxnLst>
                <a:cxn ang="0">
                  <a:pos x="393" y="141"/>
                </a:cxn>
                <a:cxn ang="0">
                  <a:pos x="860" y="183"/>
                </a:cxn>
                <a:cxn ang="0">
                  <a:pos x="813" y="264"/>
                </a:cxn>
                <a:cxn ang="0">
                  <a:pos x="810" y="339"/>
                </a:cxn>
                <a:cxn ang="0">
                  <a:pos x="825" y="367"/>
                </a:cxn>
                <a:cxn ang="0">
                  <a:pos x="827" y="421"/>
                </a:cxn>
                <a:cxn ang="0">
                  <a:pos x="827" y="456"/>
                </a:cxn>
                <a:cxn ang="0">
                  <a:pos x="810" y="501"/>
                </a:cxn>
                <a:cxn ang="0">
                  <a:pos x="789" y="535"/>
                </a:cxn>
                <a:cxn ang="0">
                  <a:pos x="794" y="574"/>
                </a:cxn>
                <a:cxn ang="0">
                  <a:pos x="738" y="601"/>
                </a:cxn>
                <a:cxn ang="0">
                  <a:pos x="743" y="621"/>
                </a:cxn>
                <a:cxn ang="0">
                  <a:pos x="734" y="649"/>
                </a:cxn>
                <a:cxn ang="0">
                  <a:pos x="680" y="661"/>
                </a:cxn>
                <a:cxn ang="0">
                  <a:pos x="665" y="708"/>
                </a:cxn>
                <a:cxn ang="0">
                  <a:pos x="627" y="748"/>
                </a:cxn>
                <a:cxn ang="0">
                  <a:pos x="626" y="814"/>
                </a:cxn>
                <a:cxn ang="0">
                  <a:pos x="608" y="825"/>
                </a:cxn>
                <a:cxn ang="0">
                  <a:pos x="588" y="796"/>
                </a:cxn>
                <a:cxn ang="0">
                  <a:pos x="599" y="772"/>
                </a:cxn>
                <a:cxn ang="0">
                  <a:pos x="578" y="759"/>
                </a:cxn>
                <a:cxn ang="0">
                  <a:pos x="551" y="787"/>
                </a:cxn>
                <a:cxn ang="0">
                  <a:pos x="516" y="775"/>
                </a:cxn>
                <a:cxn ang="0">
                  <a:pos x="495" y="798"/>
                </a:cxn>
                <a:cxn ang="0">
                  <a:pos x="444" y="762"/>
                </a:cxn>
                <a:cxn ang="0">
                  <a:pos x="372" y="762"/>
                </a:cxn>
                <a:cxn ang="0">
                  <a:pos x="320" y="816"/>
                </a:cxn>
                <a:cxn ang="0">
                  <a:pos x="255" y="759"/>
                </a:cxn>
                <a:cxn ang="0">
                  <a:pos x="237" y="696"/>
                </a:cxn>
                <a:cxn ang="0">
                  <a:pos x="137" y="694"/>
                </a:cxn>
                <a:cxn ang="0">
                  <a:pos x="114" y="664"/>
                </a:cxn>
                <a:cxn ang="0">
                  <a:pos x="95" y="603"/>
                </a:cxn>
                <a:cxn ang="0">
                  <a:pos x="111" y="577"/>
                </a:cxn>
                <a:cxn ang="0">
                  <a:pos x="72" y="492"/>
                </a:cxn>
                <a:cxn ang="0">
                  <a:pos x="113" y="466"/>
                </a:cxn>
                <a:cxn ang="0">
                  <a:pos x="117" y="403"/>
                </a:cxn>
                <a:cxn ang="0">
                  <a:pos x="137" y="372"/>
                </a:cxn>
                <a:cxn ang="0">
                  <a:pos x="116" y="334"/>
                </a:cxn>
                <a:cxn ang="0">
                  <a:pos x="137" y="289"/>
                </a:cxn>
                <a:cxn ang="0">
                  <a:pos x="18" y="294"/>
                </a:cxn>
                <a:cxn ang="0">
                  <a:pos x="15" y="247"/>
                </a:cxn>
                <a:cxn ang="0">
                  <a:pos x="0" y="225"/>
                </a:cxn>
                <a:cxn ang="0">
                  <a:pos x="15" y="184"/>
                </a:cxn>
                <a:cxn ang="0">
                  <a:pos x="2" y="123"/>
                </a:cxn>
                <a:cxn ang="0">
                  <a:pos x="221" y="118"/>
                </a:cxn>
                <a:cxn ang="0">
                  <a:pos x="242" y="103"/>
                </a:cxn>
                <a:cxn ang="0">
                  <a:pos x="236" y="40"/>
                </a:cxn>
                <a:cxn ang="0">
                  <a:pos x="254" y="0"/>
                </a:cxn>
                <a:cxn ang="0">
                  <a:pos x="296" y="60"/>
                </a:cxn>
                <a:cxn ang="0">
                  <a:pos x="284" y="105"/>
                </a:cxn>
                <a:cxn ang="0">
                  <a:pos x="329" y="132"/>
                </a:cxn>
                <a:cxn ang="0">
                  <a:pos x="357" y="163"/>
                </a:cxn>
                <a:cxn ang="0">
                  <a:pos x="393" y="141"/>
                </a:cxn>
              </a:cxnLst>
              <a:rect l="0" t="0" r="r" b="b"/>
              <a:pathLst>
                <a:path w="860" h="825">
                  <a:moveTo>
                    <a:pt x="393" y="141"/>
                  </a:moveTo>
                  <a:lnTo>
                    <a:pt x="860" y="183"/>
                  </a:lnTo>
                  <a:lnTo>
                    <a:pt x="813" y="264"/>
                  </a:lnTo>
                  <a:lnTo>
                    <a:pt x="810" y="339"/>
                  </a:lnTo>
                  <a:lnTo>
                    <a:pt x="825" y="367"/>
                  </a:lnTo>
                  <a:lnTo>
                    <a:pt x="827" y="421"/>
                  </a:lnTo>
                  <a:lnTo>
                    <a:pt x="827" y="456"/>
                  </a:lnTo>
                  <a:lnTo>
                    <a:pt x="810" y="501"/>
                  </a:lnTo>
                  <a:lnTo>
                    <a:pt x="789" y="535"/>
                  </a:lnTo>
                  <a:lnTo>
                    <a:pt x="794" y="574"/>
                  </a:lnTo>
                  <a:lnTo>
                    <a:pt x="738" y="601"/>
                  </a:lnTo>
                  <a:lnTo>
                    <a:pt x="743" y="621"/>
                  </a:lnTo>
                  <a:lnTo>
                    <a:pt x="734" y="649"/>
                  </a:lnTo>
                  <a:lnTo>
                    <a:pt x="680" y="661"/>
                  </a:lnTo>
                  <a:lnTo>
                    <a:pt x="665" y="708"/>
                  </a:lnTo>
                  <a:lnTo>
                    <a:pt x="627" y="748"/>
                  </a:lnTo>
                  <a:lnTo>
                    <a:pt x="626" y="814"/>
                  </a:lnTo>
                  <a:lnTo>
                    <a:pt x="608" y="825"/>
                  </a:lnTo>
                  <a:lnTo>
                    <a:pt x="588" y="796"/>
                  </a:lnTo>
                  <a:lnTo>
                    <a:pt x="599" y="772"/>
                  </a:lnTo>
                  <a:lnTo>
                    <a:pt x="578" y="759"/>
                  </a:lnTo>
                  <a:lnTo>
                    <a:pt x="551" y="787"/>
                  </a:lnTo>
                  <a:lnTo>
                    <a:pt x="516" y="775"/>
                  </a:lnTo>
                  <a:lnTo>
                    <a:pt x="495" y="798"/>
                  </a:lnTo>
                  <a:lnTo>
                    <a:pt x="444" y="762"/>
                  </a:lnTo>
                  <a:lnTo>
                    <a:pt x="372" y="762"/>
                  </a:lnTo>
                  <a:lnTo>
                    <a:pt x="320" y="816"/>
                  </a:lnTo>
                  <a:lnTo>
                    <a:pt x="255" y="759"/>
                  </a:lnTo>
                  <a:lnTo>
                    <a:pt x="237" y="696"/>
                  </a:lnTo>
                  <a:lnTo>
                    <a:pt x="137" y="694"/>
                  </a:lnTo>
                  <a:lnTo>
                    <a:pt x="114" y="664"/>
                  </a:lnTo>
                  <a:lnTo>
                    <a:pt x="95" y="603"/>
                  </a:lnTo>
                  <a:lnTo>
                    <a:pt x="111" y="577"/>
                  </a:lnTo>
                  <a:lnTo>
                    <a:pt x="72" y="492"/>
                  </a:lnTo>
                  <a:lnTo>
                    <a:pt x="113" y="466"/>
                  </a:lnTo>
                  <a:lnTo>
                    <a:pt x="117" y="403"/>
                  </a:lnTo>
                  <a:lnTo>
                    <a:pt x="137" y="372"/>
                  </a:lnTo>
                  <a:lnTo>
                    <a:pt x="116" y="334"/>
                  </a:lnTo>
                  <a:lnTo>
                    <a:pt x="137" y="289"/>
                  </a:lnTo>
                  <a:lnTo>
                    <a:pt x="18" y="294"/>
                  </a:lnTo>
                  <a:lnTo>
                    <a:pt x="15" y="247"/>
                  </a:lnTo>
                  <a:lnTo>
                    <a:pt x="0" y="225"/>
                  </a:lnTo>
                  <a:lnTo>
                    <a:pt x="15" y="184"/>
                  </a:lnTo>
                  <a:lnTo>
                    <a:pt x="2" y="123"/>
                  </a:lnTo>
                  <a:lnTo>
                    <a:pt x="221" y="118"/>
                  </a:lnTo>
                  <a:lnTo>
                    <a:pt x="242" y="103"/>
                  </a:lnTo>
                  <a:lnTo>
                    <a:pt x="236" y="40"/>
                  </a:lnTo>
                  <a:lnTo>
                    <a:pt x="254" y="0"/>
                  </a:lnTo>
                  <a:lnTo>
                    <a:pt x="296" y="60"/>
                  </a:lnTo>
                  <a:lnTo>
                    <a:pt x="284" y="105"/>
                  </a:lnTo>
                  <a:lnTo>
                    <a:pt x="329" y="132"/>
                  </a:lnTo>
                  <a:lnTo>
                    <a:pt x="357" y="163"/>
                  </a:lnTo>
                  <a:lnTo>
                    <a:pt x="393" y="141"/>
                  </a:lnTo>
                  <a:close/>
                </a:path>
              </a:pathLst>
            </a:custGeom>
            <a:ln w="12700"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3895105" y="2719646"/>
              <a:ext cx="474696" cy="433378"/>
            </a:xfrm>
            <a:custGeom>
              <a:avLst/>
              <a:gdLst/>
              <a:ahLst/>
              <a:cxnLst>
                <a:cxn ang="0">
                  <a:pos x="336" y="60"/>
                </a:cxn>
                <a:cxn ang="0">
                  <a:pos x="351" y="119"/>
                </a:cxn>
                <a:cxn ang="0">
                  <a:pos x="335" y="162"/>
                </a:cxn>
                <a:cxn ang="0">
                  <a:pos x="350" y="185"/>
                </a:cxn>
                <a:cxn ang="0">
                  <a:pos x="351" y="233"/>
                </a:cxn>
                <a:cxn ang="0">
                  <a:pos x="474" y="227"/>
                </a:cxn>
                <a:cxn ang="0">
                  <a:pos x="452" y="273"/>
                </a:cxn>
                <a:cxn ang="0">
                  <a:pos x="473" y="312"/>
                </a:cxn>
                <a:cxn ang="0">
                  <a:pos x="452" y="341"/>
                </a:cxn>
                <a:cxn ang="0">
                  <a:pos x="450" y="405"/>
                </a:cxn>
                <a:cxn ang="0">
                  <a:pos x="408" y="429"/>
                </a:cxn>
                <a:cxn ang="0">
                  <a:pos x="371" y="414"/>
                </a:cxn>
                <a:cxn ang="0">
                  <a:pos x="332" y="432"/>
                </a:cxn>
                <a:cxn ang="0">
                  <a:pos x="299" y="396"/>
                </a:cxn>
                <a:cxn ang="0">
                  <a:pos x="252" y="383"/>
                </a:cxn>
                <a:cxn ang="0">
                  <a:pos x="219" y="357"/>
                </a:cxn>
                <a:cxn ang="0">
                  <a:pos x="146" y="354"/>
                </a:cxn>
                <a:cxn ang="0">
                  <a:pos x="93" y="311"/>
                </a:cxn>
                <a:cxn ang="0">
                  <a:pos x="47" y="249"/>
                </a:cxn>
                <a:cxn ang="0">
                  <a:pos x="57" y="147"/>
                </a:cxn>
                <a:cxn ang="0">
                  <a:pos x="0" y="129"/>
                </a:cxn>
                <a:cxn ang="0">
                  <a:pos x="87" y="84"/>
                </a:cxn>
                <a:cxn ang="0">
                  <a:pos x="140" y="80"/>
                </a:cxn>
                <a:cxn ang="0">
                  <a:pos x="159" y="38"/>
                </a:cxn>
                <a:cxn ang="0">
                  <a:pos x="201" y="0"/>
                </a:cxn>
                <a:cxn ang="0">
                  <a:pos x="254" y="5"/>
                </a:cxn>
                <a:cxn ang="0">
                  <a:pos x="294" y="59"/>
                </a:cxn>
                <a:cxn ang="0">
                  <a:pos x="336" y="60"/>
                </a:cxn>
              </a:cxnLst>
              <a:rect l="0" t="0" r="r" b="b"/>
              <a:pathLst>
                <a:path w="474" h="432">
                  <a:moveTo>
                    <a:pt x="336" y="60"/>
                  </a:moveTo>
                  <a:lnTo>
                    <a:pt x="351" y="119"/>
                  </a:lnTo>
                  <a:lnTo>
                    <a:pt x="335" y="162"/>
                  </a:lnTo>
                  <a:lnTo>
                    <a:pt x="350" y="185"/>
                  </a:lnTo>
                  <a:lnTo>
                    <a:pt x="351" y="233"/>
                  </a:lnTo>
                  <a:lnTo>
                    <a:pt x="474" y="227"/>
                  </a:lnTo>
                  <a:lnTo>
                    <a:pt x="452" y="273"/>
                  </a:lnTo>
                  <a:lnTo>
                    <a:pt x="473" y="312"/>
                  </a:lnTo>
                  <a:lnTo>
                    <a:pt x="452" y="341"/>
                  </a:lnTo>
                  <a:lnTo>
                    <a:pt x="450" y="405"/>
                  </a:lnTo>
                  <a:lnTo>
                    <a:pt x="408" y="429"/>
                  </a:lnTo>
                  <a:lnTo>
                    <a:pt x="371" y="414"/>
                  </a:lnTo>
                  <a:lnTo>
                    <a:pt x="332" y="432"/>
                  </a:lnTo>
                  <a:lnTo>
                    <a:pt x="299" y="396"/>
                  </a:lnTo>
                  <a:lnTo>
                    <a:pt x="252" y="383"/>
                  </a:lnTo>
                  <a:lnTo>
                    <a:pt x="219" y="357"/>
                  </a:lnTo>
                  <a:lnTo>
                    <a:pt x="146" y="354"/>
                  </a:lnTo>
                  <a:lnTo>
                    <a:pt x="93" y="311"/>
                  </a:lnTo>
                  <a:lnTo>
                    <a:pt x="47" y="249"/>
                  </a:lnTo>
                  <a:lnTo>
                    <a:pt x="57" y="147"/>
                  </a:lnTo>
                  <a:lnTo>
                    <a:pt x="0" y="129"/>
                  </a:lnTo>
                  <a:lnTo>
                    <a:pt x="87" y="84"/>
                  </a:lnTo>
                  <a:lnTo>
                    <a:pt x="140" y="80"/>
                  </a:lnTo>
                  <a:lnTo>
                    <a:pt x="159" y="38"/>
                  </a:lnTo>
                  <a:lnTo>
                    <a:pt x="201" y="0"/>
                  </a:lnTo>
                  <a:lnTo>
                    <a:pt x="254" y="5"/>
                  </a:lnTo>
                  <a:lnTo>
                    <a:pt x="294" y="59"/>
                  </a:lnTo>
                  <a:lnTo>
                    <a:pt x="336" y="60"/>
                  </a:lnTo>
                  <a:close/>
                </a:path>
              </a:pathLst>
            </a:custGeom>
            <a:ln w="12700"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3296576" y="2676786"/>
              <a:ext cx="552489" cy="30479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01" y="32"/>
                </a:cxn>
                <a:cxn ang="0">
                  <a:pos x="173" y="48"/>
                </a:cxn>
                <a:cxn ang="0">
                  <a:pos x="251" y="59"/>
                </a:cxn>
                <a:cxn ang="0">
                  <a:pos x="373" y="123"/>
                </a:cxn>
                <a:cxn ang="0">
                  <a:pos x="551" y="183"/>
                </a:cxn>
                <a:cxn ang="0">
                  <a:pos x="530" y="224"/>
                </a:cxn>
                <a:cxn ang="0">
                  <a:pos x="477" y="257"/>
                </a:cxn>
                <a:cxn ang="0">
                  <a:pos x="450" y="255"/>
                </a:cxn>
                <a:cxn ang="0">
                  <a:pos x="414" y="303"/>
                </a:cxn>
                <a:cxn ang="0">
                  <a:pos x="380" y="285"/>
                </a:cxn>
                <a:cxn ang="0">
                  <a:pos x="273" y="300"/>
                </a:cxn>
                <a:cxn ang="0">
                  <a:pos x="251" y="183"/>
                </a:cxn>
                <a:cxn ang="0">
                  <a:pos x="227" y="225"/>
                </a:cxn>
                <a:cxn ang="0">
                  <a:pos x="144" y="227"/>
                </a:cxn>
                <a:cxn ang="0">
                  <a:pos x="114" y="179"/>
                </a:cxn>
                <a:cxn ang="0">
                  <a:pos x="65" y="180"/>
                </a:cxn>
                <a:cxn ang="0">
                  <a:pos x="72" y="135"/>
                </a:cxn>
                <a:cxn ang="0">
                  <a:pos x="0" y="36"/>
                </a:cxn>
                <a:cxn ang="0">
                  <a:pos x="17" y="0"/>
                </a:cxn>
              </a:cxnLst>
              <a:rect l="0" t="0" r="r" b="b"/>
              <a:pathLst>
                <a:path w="551" h="303">
                  <a:moveTo>
                    <a:pt x="17" y="0"/>
                  </a:moveTo>
                  <a:lnTo>
                    <a:pt x="101" y="32"/>
                  </a:lnTo>
                  <a:lnTo>
                    <a:pt x="173" y="48"/>
                  </a:lnTo>
                  <a:lnTo>
                    <a:pt x="251" y="59"/>
                  </a:lnTo>
                  <a:lnTo>
                    <a:pt x="373" y="123"/>
                  </a:lnTo>
                  <a:lnTo>
                    <a:pt x="551" y="183"/>
                  </a:lnTo>
                  <a:lnTo>
                    <a:pt x="530" y="224"/>
                  </a:lnTo>
                  <a:lnTo>
                    <a:pt x="477" y="257"/>
                  </a:lnTo>
                  <a:lnTo>
                    <a:pt x="450" y="255"/>
                  </a:lnTo>
                  <a:lnTo>
                    <a:pt x="414" y="303"/>
                  </a:lnTo>
                  <a:lnTo>
                    <a:pt x="380" y="285"/>
                  </a:lnTo>
                  <a:lnTo>
                    <a:pt x="273" y="300"/>
                  </a:lnTo>
                  <a:lnTo>
                    <a:pt x="251" y="183"/>
                  </a:lnTo>
                  <a:lnTo>
                    <a:pt x="227" y="225"/>
                  </a:lnTo>
                  <a:lnTo>
                    <a:pt x="144" y="227"/>
                  </a:lnTo>
                  <a:lnTo>
                    <a:pt x="114" y="179"/>
                  </a:lnTo>
                  <a:lnTo>
                    <a:pt x="65" y="180"/>
                  </a:lnTo>
                  <a:lnTo>
                    <a:pt x="72" y="135"/>
                  </a:lnTo>
                  <a:lnTo>
                    <a:pt x="0" y="36"/>
                  </a:lnTo>
                  <a:lnTo>
                    <a:pt x="17" y="0"/>
                  </a:lnTo>
                  <a:close/>
                </a:path>
              </a:pathLst>
            </a:custGeom>
            <a:ln w="12700"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>
              <a:off x="3302927" y="1922740"/>
              <a:ext cx="1324068" cy="935016"/>
            </a:xfrm>
            <a:custGeom>
              <a:avLst/>
              <a:gdLst/>
              <a:ahLst/>
              <a:cxnLst>
                <a:cxn ang="0">
                  <a:pos x="9" y="756"/>
                </a:cxn>
                <a:cxn ang="0">
                  <a:pos x="0" y="725"/>
                </a:cxn>
                <a:cxn ang="0">
                  <a:pos x="38" y="702"/>
                </a:cxn>
                <a:cxn ang="0">
                  <a:pos x="36" y="659"/>
                </a:cxn>
                <a:cxn ang="0">
                  <a:pos x="68" y="614"/>
                </a:cxn>
                <a:cxn ang="0">
                  <a:pos x="84" y="575"/>
                </a:cxn>
                <a:cxn ang="0">
                  <a:pos x="138" y="539"/>
                </a:cxn>
                <a:cxn ang="0">
                  <a:pos x="227" y="512"/>
                </a:cxn>
                <a:cxn ang="0">
                  <a:pos x="273" y="527"/>
                </a:cxn>
                <a:cxn ang="0">
                  <a:pos x="317" y="327"/>
                </a:cxn>
                <a:cxn ang="0">
                  <a:pos x="320" y="246"/>
                </a:cxn>
                <a:cxn ang="0">
                  <a:pos x="275" y="194"/>
                </a:cxn>
                <a:cxn ang="0">
                  <a:pos x="275" y="141"/>
                </a:cxn>
                <a:cxn ang="0">
                  <a:pos x="329" y="122"/>
                </a:cxn>
                <a:cxn ang="0">
                  <a:pos x="330" y="92"/>
                </a:cxn>
                <a:cxn ang="0">
                  <a:pos x="290" y="86"/>
                </a:cxn>
                <a:cxn ang="0">
                  <a:pos x="302" y="45"/>
                </a:cxn>
                <a:cxn ang="0">
                  <a:pos x="473" y="9"/>
                </a:cxn>
                <a:cxn ang="0">
                  <a:pos x="498" y="87"/>
                </a:cxn>
                <a:cxn ang="0">
                  <a:pos x="555" y="122"/>
                </a:cxn>
                <a:cxn ang="0">
                  <a:pos x="618" y="122"/>
                </a:cxn>
                <a:cxn ang="0">
                  <a:pos x="782" y="0"/>
                </a:cxn>
                <a:cxn ang="0">
                  <a:pos x="827" y="21"/>
                </a:cxn>
                <a:cxn ang="0">
                  <a:pos x="842" y="146"/>
                </a:cxn>
                <a:cxn ang="0">
                  <a:pos x="843" y="236"/>
                </a:cxn>
                <a:cxn ang="0">
                  <a:pos x="891" y="294"/>
                </a:cxn>
                <a:cxn ang="0">
                  <a:pos x="924" y="294"/>
                </a:cxn>
                <a:cxn ang="0">
                  <a:pos x="920" y="255"/>
                </a:cxn>
                <a:cxn ang="0">
                  <a:pos x="960" y="219"/>
                </a:cxn>
                <a:cxn ang="0">
                  <a:pos x="993" y="251"/>
                </a:cxn>
                <a:cxn ang="0">
                  <a:pos x="1041" y="159"/>
                </a:cxn>
                <a:cxn ang="0">
                  <a:pos x="1124" y="161"/>
                </a:cxn>
                <a:cxn ang="0">
                  <a:pos x="1137" y="242"/>
                </a:cxn>
                <a:cxn ang="0">
                  <a:pos x="1190" y="269"/>
                </a:cxn>
                <a:cxn ang="0">
                  <a:pos x="1205" y="296"/>
                </a:cxn>
                <a:cxn ang="0">
                  <a:pos x="1259" y="309"/>
                </a:cxn>
                <a:cxn ang="0">
                  <a:pos x="1322" y="366"/>
                </a:cxn>
                <a:cxn ang="0">
                  <a:pos x="1239" y="534"/>
                </a:cxn>
                <a:cxn ang="0">
                  <a:pos x="1188" y="653"/>
                </a:cxn>
                <a:cxn ang="0">
                  <a:pos x="1152" y="692"/>
                </a:cxn>
                <a:cxn ang="0">
                  <a:pos x="1179" y="734"/>
                </a:cxn>
                <a:cxn ang="0">
                  <a:pos x="1164" y="774"/>
                </a:cxn>
                <a:cxn ang="0">
                  <a:pos x="1169" y="837"/>
                </a:cxn>
                <a:cxn ang="0">
                  <a:pos x="1146" y="852"/>
                </a:cxn>
                <a:cxn ang="0">
                  <a:pos x="932" y="857"/>
                </a:cxn>
                <a:cxn ang="0">
                  <a:pos x="882" y="854"/>
                </a:cxn>
                <a:cxn ang="0">
                  <a:pos x="846" y="800"/>
                </a:cxn>
                <a:cxn ang="0">
                  <a:pos x="794" y="795"/>
                </a:cxn>
                <a:cxn ang="0">
                  <a:pos x="750" y="833"/>
                </a:cxn>
                <a:cxn ang="0">
                  <a:pos x="729" y="876"/>
                </a:cxn>
                <a:cxn ang="0">
                  <a:pos x="677" y="879"/>
                </a:cxn>
                <a:cxn ang="0">
                  <a:pos x="590" y="923"/>
                </a:cxn>
                <a:cxn ang="0">
                  <a:pos x="543" y="933"/>
                </a:cxn>
                <a:cxn ang="0">
                  <a:pos x="366" y="875"/>
                </a:cxn>
                <a:cxn ang="0">
                  <a:pos x="246" y="810"/>
                </a:cxn>
                <a:cxn ang="0">
                  <a:pos x="173" y="801"/>
                </a:cxn>
                <a:cxn ang="0">
                  <a:pos x="96" y="786"/>
                </a:cxn>
                <a:cxn ang="0">
                  <a:pos x="9" y="756"/>
                </a:cxn>
              </a:cxnLst>
              <a:rect l="0" t="0" r="r" b="b"/>
              <a:pathLst>
                <a:path w="1322" h="933">
                  <a:moveTo>
                    <a:pt x="9" y="756"/>
                  </a:moveTo>
                  <a:lnTo>
                    <a:pt x="0" y="725"/>
                  </a:lnTo>
                  <a:lnTo>
                    <a:pt x="38" y="702"/>
                  </a:lnTo>
                  <a:lnTo>
                    <a:pt x="36" y="659"/>
                  </a:lnTo>
                  <a:lnTo>
                    <a:pt x="68" y="614"/>
                  </a:lnTo>
                  <a:lnTo>
                    <a:pt x="84" y="575"/>
                  </a:lnTo>
                  <a:lnTo>
                    <a:pt x="138" y="539"/>
                  </a:lnTo>
                  <a:lnTo>
                    <a:pt x="227" y="512"/>
                  </a:lnTo>
                  <a:lnTo>
                    <a:pt x="273" y="527"/>
                  </a:lnTo>
                  <a:lnTo>
                    <a:pt x="317" y="327"/>
                  </a:lnTo>
                  <a:lnTo>
                    <a:pt x="320" y="246"/>
                  </a:lnTo>
                  <a:lnTo>
                    <a:pt x="275" y="194"/>
                  </a:lnTo>
                  <a:lnTo>
                    <a:pt x="275" y="141"/>
                  </a:lnTo>
                  <a:lnTo>
                    <a:pt x="329" y="122"/>
                  </a:lnTo>
                  <a:lnTo>
                    <a:pt x="330" y="92"/>
                  </a:lnTo>
                  <a:lnTo>
                    <a:pt x="290" y="86"/>
                  </a:lnTo>
                  <a:lnTo>
                    <a:pt x="302" y="45"/>
                  </a:lnTo>
                  <a:lnTo>
                    <a:pt x="473" y="9"/>
                  </a:lnTo>
                  <a:lnTo>
                    <a:pt x="498" y="87"/>
                  </a:lnTo>
                  <a:lnTo>
                    <a:pt x="555" y="122"/>
                  </a:lnTo>
                  <a:lnTo>
                    <a:pt x="618" y="122"/>
                  </a:lnTo>
                  <a:lnTo>
                    <a:pt x="782" y="0"/>
                  </a:lnTo>
                  <a:lnTo>
                    <a:pt x="827" y="21"/>
                  </a:lnTo>
                  <a:lnTo>
                    <a:pt x="842" y="146"/>
                  </a:lnTo>
                  <a:lnTo>
                    <a:pt x="843" y="236"/>
                  </a:lnTo>
                  <a:lnTo>
                    <a:pt x="891" y="294"/>
                  </a:lnTo>
                  <a:lnTo>
                    <a:pt x="924" y="294"/>
                  </a:lnTo>
                  <a:lnTo>
                    <a:pt x="920" y="255"/>
                  </a:lnTo>
                  <a:lnTo>
                    <a:pt x="960" y="219"/>
                  </a:lnTo>
                  <a:lnTo>
                    <a:pt x="993" y="251"/>
                  </a:lnTo>
                  <a:lnTo>
                    <a:pt x="1041" y="159"/>
                  </a:lnTo>
                  <a:lnTo>
                    <a:pt x="1124" y="161"/>
                  </a:lnTo>
                  <a:lnTo>
                    <a:pt x="1137" y="242"/>
                  </a:lnTo>
                  <a:lnTo>
                    <a:pt x="1190" y="269"/>
                  </a:lnTo>
                  <a:lnTo>
                    <a:pt x="1205" y="296"/>
                  </a:lnTo>
                  <a:lnTo>
                    <a:pt x="1259" y="309"/>
                  </a:lnTo>
                  <a:lnTo>
                    <a:pt x="1322" y="366"/>
                  </a:lnTo>
                  <a:lnTo>
                    <a:pt x="1239" y="534"/>
                  </a:lnTo>
                  <a:lnTo>
                    <a:pt x="1188" y="653"/>
                  </a:lnTo>
                  <a:lnTo>
                    <a:pt x="1152" y="692"/>
                  </a:lnTo>
                  <a:lnTo>
                    <a:pt x="1179" y="734"/>
                  </a:lnTo>
                  <a:lnTo>
                    <a:pt x="1164" y="774"/>
                  </a:lnTo>
                  <a:lnTo>
                    <a:pt x="1169" y="837"/>
                  </a:lnTo>
                  <a:lnTo>
                    <a:pt x="1146" y="852"/>
                  </a:lnTo>
                  <a:lnTo>
                    <a:pt x="932" y="857"/>
                  </a:lnTo>
                  <a:lnTo>
                    <a:pt x="882" y="854"/>
                  </a:lnTo>
                  <a:lnTo>
                    <a:pt x="846" y="800"/>
                  </a:lnTo>
                  <a:lnTo>
                    <a:pt x="794" y="795"/>
                  </a:lnTo>
                  <a:lnTo>
                    <a:pt x="750" y="833"/>
                  </a:lnTo>
                  <a:lnTo>
                    <a:pt x="729" y="876"/>
                  </a:lnTo>
                  <a:lnTo>
                    <a:pt x="677" y="879"/>
                  </a:lnTo>
                  <a:lnTo>
                    <a:pt x="590" y="923"/>
                  </a:lnTo>
                  <a:lnTo>
                    <a:pt x="543" y="933"/>
                  </a:lnTo>
                  <a:lnTo>
                    <a:pt x="366" y="875"/>
                  </a:lnTo>
                  <a:lnTo>
                    <a:pt x="246" y="810"/>
                  </a:lnTo>
                  <a:lnTo>
                    <a:pt x="173" y="801"/>
                  </a:lnTo>
                  <a:lnTo>
                    <a:pt x="96" y="786"/>
                  </a:lnTo>
                  <a:lnTo>
                    <a:pt x="9" y="756"/>
                  </a:lnTo>
                  <a:close/>
                </a:path>
              </a:pathLst>
            </a:custGeom>
            <a:ln w="12700"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3979249" y="1694146"/>
              <a:ext cx="455646" cy="522276"/>
            </a:xfrm>
            <a:custGeom>
              <a:avLst/>
              <a:gdLst/>
              <a:ahLst/>
              <a:cxnLst>
                <a:cxn ang="0">
                  <a:pos x="153" y="248"/>
                </a:cxn>
                <a:cxn ang="0">
                  <a:pos x="168" y="374"/>
                </a:cxn>
                <a:cxn ang="0">
                  <a:pos x="167" y="462"/>
                </a:cxn>
                <a:cxn ang="0">
                  <a:pos x="218" y="521"/>
                </a:cxn>
                <a:cxn ang="0">
                  <a:pos x="251" y="521"/>
                </a:cxn>
                <a:cxn ang="0">
                  <a:pos x="246" y="480"/>
                </a:cxn>
                <a:cxn ang="0">
                  <a:pos x="285" y="447"/>
                </a:cxn>
                <a:cxn ang="0">
                  <a:pos x="320" y="479"/>
                </a:cxn>
                <a:cxn ang="0">
                  <a:pos x="366" y="389"/>
                </a:cxn>
                <a:cxn ang="0">
                  <a:pos x="449" y="389"/>
                </a:cxn>
                <a:cxn ang="0">
                  <a:pos x="455" y="321"/>
                </a:cxn>
                <a:cxn ang="0">
                  <a:pos x="381" y="275"/>
                </a:cxn>
                <a:cxn ang="0">
                  <a:pos x="383" y="230"/>
                </a:cxn>
                <a:cxn ang="0">
                  <a:pos x="357" y="185"/>
                </a:cxn>
                <a:cxn ang="0">
                  <a:pos x="389" y="91"/>
                </a:cxn>
                <a:cxn ang="0">
                  <a:pos x="347" y="61"/>
                </a:cxn>
                <a:cxn ang="0">
                  <a:pos x="350" y="7"/>
                </a:cxn>
                <a:cxn ang="0">
                  <a:pos x="321" y="0"/>
                </a:cxn>
                <a:cxn ang="0">
                  <a:pos x="294" y="61"/>
                </a:cxn>
                <a:cxn ang="0">
                  <a:pos x="233" y="96"/>
                </a:cxn>
                <a:cxn ang="0">
                  <a:pos x="173" y="91"/>
                </a:cxn>
                <a:cxn ang="0">
                  <a:pos x="149" y="126"/>
                </a:cxn>
                <a:cxn ang="0">
                  <a:pos x="102" y="93"/>
                </a:cxn>
                <a:cxn ang="0">
                  <a:pos x="78" y="120"/>
                </a:cxn>
                <a:cxn ang="0">
                  <a:pos x="38" y="70"/>
                </a:cxn>
                <a:cxn ang="0">
                  <a:pos x="0" y="81"/>
                </a:cxn>
                <a:cxn ang="0">
                  <a:pos x="54" y="127"/>
                </a:cxn>
                <a:cxn ang="0">
                  <a:pos x="48" y="160"/>
                </a:cxn>
                <a:cxn ang="0">
                  <a:pos x="63" y="213"/>
                </a:cxn>
                <a:cxn ang="0">
                  <a:pos x="107" y="228"/>
                </a:cxn>
                <a:cxn ang="0">
                  <a:pos x="153" y="248"/>
                </a:cxn>
              </a:cxnLst>
              <a:rect l="0" t="0" r="r" b="b"/>
              <a:pathLst>
                <a:path w="455" h="521">
                  <a:moveTo>
                    <a:pt x="153" y="248"/>
                  </a:moveTo>
                  <a:lnTo>
                    <a:pt x="168" y="374"/>
                  </a:lnTo>
                  <a:lnTo>
                    <a:pt x="167" y="462"/>
                  </a:lnTo>
                  <a:lnTo>
                    <a:pt x="218" y="521"/>
                  </a:lnTo>
                  <a:lnTo>
                    <a:pt x="251" y="521"/>
                  </a:lnTo>
                  <a:lnTo>
                    <a:pt x="246" y="480"/>
                  </a:lnTo>
                  <a:lnTo>
                    <a:pt x="285" y="447"/>
                  </a:lnTo>
                  <a:lnTo>
                    <a:pt x="320" y="479"/>
                  </a:lnTo>
                  <a:lnTo>
                    <a:pt x="366" y="389"/>
                  </a:lnTo>
                  <a:lnTo>
                    <a:pt x="449" y="389"/>
                  </a:lnTo>
                  <a:lnTo>
                    <a:pt x="455" y="321"/>
                  </a:lnTo>
                  <a:lnTo>
                    <a:pt x="381" y="275"/>
                  </a:lnTo>
                  <a:lnTo>
                    <a:pt x="383" y="230"/>
                  </a:lnTo>
                  <a:lnTo>
                    <a:pt x="357" y="185"/>
                  </a:lnTo>
                  <a:lnTo>
                    <a:pt x="389" y="91"/>
                  </a:lnTo>
                  <a:lnTo>
                    <a:pt x="347" y="61"/>
                  </a:lnTo>
                  <a:lnTo>
                    <a:pt x="350" y="7"/>
                  </a:lnTo>
                  <a:lnTo>
                    <a:pt x="321" y="0"/>
                  </a:lnTo>
                  <a:lnTo>
                    <a:pt x="294" y="61"/>
                  </a:lnTo>
                  <a:lnTo>
                    <a:pt x="233" y="96"/>
                  </a:lnTo>
                  <a:lnTo>
                    <a:pt x="173" y="91"/>
                  </a:lnTo>
                  <a:lnTo>
                    <a:pt x="149" y="126"/>
                  </a:lnTo>
                  <a:lnTo>
                    <a:pt x="102" y="93"/>
                  </a:lnTo>
                  <a:lnTo>
                    <a:pt x="78" y="120"/>
                  </a:lnTo>
                  <a:lnTo>
                    <a:pt x="38" y="70"/>
                  </a:lnTo>
                  <a:lnTo>
                    <a:pt x="0" y="81"/>
                  </a:lnTo>
                  <a:lnTo>
                    <a:pt x="54" y="127"/>
                  </a:lnTo>
                  <a:lnTo>
                    <a:pt x="48" y="160"/>
                  </a:lnTo>
                  <a:lnTo>
                    <a:pt x="63" y="213"/>
                  </a:lnTo>
                  <a:lnTo>
                    <a:pt x="107" y="228"/>
                  </a:lnTo>
                  <a:lnTo>
                    <a:pt x="153" y="248"/>
                  </a:lnTo>
                  <a:close/>
                </a:path>
              </a:pathLst>
            </a:custGeom>
            <a:ln w="12700"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0" name="Freeform 23"/>
            <p:cNvSpPr>
              <a:spLocks/>
            </p:cNvSpPr>
            <p:nvPr/>
          </p:nvSpPr>
          <p:spPr bwMode="auto">
            <a:xfrm>
              <a:off x="5042948" y="2503752"/>
              <a:ext cx="390553" cy="615935"/>
            </a:xfrm>
            <a:custGeom>
              <a:avLst/>
              <a:gdLst/>
              <a:ahLst/>
              <a:cxnLst>
                <a:cxn ang="0">
                  <a:pos x="46" y="338"/>
                </a:cxn>
                <a:cxn ang="0">
                  <a:pos x="1" y="419"/>
                </a:cxn>
                <a:cxn ang="0">
                  <a:pos x="0" y="495"/>
                </a:cxn>
                <a:cxn ang="0">
                  <a:pos x="18" y="521"/>
                </a:cxn>
                <a:cxn ang="0">
                  <a:pos x="18" y="581"/>
                </a:cxn>
                <a:cxn ang="0">
                  <a:pos x="45" y="563"/>
                </a:cxn>
                <a:cxn ang="0">
                  <a:pos x="91" y="614"/>
                </a:cxn>
                <a:cxn ang="0">
                  <a:pos x="145" y="593"/>
                </a:cxn>
                <a:cxn ang="0">
                  <a:pos x="207" y="609"/>
                </a:cxn>
                <a:cxn ang="0">
                  <a:pos x="279" y="611"/>
                </a:cxn>
                <a:cxn ang="0">
                  <a:pos x="349" y="590"/>
                </a:cxn>
                <a:cxn ang="0">
                  <a:pos x="348" y="561"/>
                </a:cxn>
                <a:cxn ang="0">
                  <a:pos x="369" y="524"/>
                </a:cxn>
                <a:cxn ang="0">
                  <a:pos x="331" y="473"/>
                </a:cxn>
                <a:cxn ang="0">
                  <a:pos x="391" y="387"/>
                </a:cxn>
                <a:cxn ang="0">
                  <a:pos x="358" y="389"/>
                </a:cxn>
                <a:cxn ang="0">
                  <a:pos x="319" y="326"/>
                </a:cxn>
                <a:cxn ang="0">
                  <a:pos x="292" y="291"/>
                </a:cxn>
                <a:cxn ang="0">
                  <a:pos x="322" y="234"/>
                </a:cxn>
                <a:cxn ang="0">
                  <a:pos x="324" y="206"/>
                </a:cxn>
                <a:cxn ang="0">
                  <a:pos x="285" y="225"/>
                </a:cxn>
                <a:cxn ang="0">
                  <a:pos x="237" y="162"/>
                </a:cxn>
                <a:cxn ang="0">
                  <a:pos x="267" y="116"/>
                </a:cxn>
                <a:cxn ang="0">
                  <a:pos x="270" y="59"/>
                </a:cxn>
                <a:cxn ang="0">
                  <a:pos x="210" y="0"/>
                </a:cxn>
                <a:cxn ang="0">
                  <a:pos x="174" y="0"/>
                </a:cxn>
                <a:cxn ang="0">
                  <a:pos x="202" y="36"/>
                </a:cxn>
                <a:cxn ang="0">
                  <a:pos x="181" y="81"/>
                </a:cxn>
                <a:cxn ang="0">
                  <a:pos x="127" y="131"/>
                </a:cxn>
                <a:cxn ang="0">
                  <a:pos x="118" y="174"/>
                </a:cxn>
                <a:cxn ang="0">
                  <a:pos x="133" y="207"/>
                </a:cxn>
                <a:cxn ang="0">
                  <a:pos x="46" y="338"/>
                </a:cxn>
              </a:cxnLst>
              <a:rect l="0" t="0" r="r" b="b"/>
              <a:pathLst>
                <a:path w="391" h="614">
                  <a:moveTo>
                    <a:pt x="46" y="338"/>
                  </a:moveTo>
                  <a:lnTo>
                    <a:pt x="1" y="419"/>
                  </a:lnTo>
                  <a:lnTo>
                    <a:pt x="0" y="495"/>
                  </a:lnTo>
                  <a:lnTo>
                    <a:pt x="18" y="521"/>
                  </a:lnTo>
                  <a:lnTo>
                    <a:pt x="18" y="581"/>
                  </a:lnTo>
                  <a:lnTo>
                    <a:pt x="45" y="563"/>
                  </a:lnTo>
                  <a:lnTo>
                    <a:pt x="91" y="614"/>
                  </a:lnTo>
                  <a:lnTo>
                    <a:pt x="145" y="593"/>
                  </a:lnTo>
                  <a:lnTo>
                    <a:pt x="207" y="609"/>
                  </a:lnTo>
                  <a:lnTo>
                    <a:pt x="279" y="611"/>
                  </a:lnTo>
                  <a:lnTo>
                    <a:pt x="349" y="590"/>
                  </a:lnTo>
                  <a:lnTo>
                    <a:pt x="348" y="561"/>
                  </a:lnTo>
                  <a:lnTo>
                    <a:pt x="369" y="524"/>
                  </a:lnTo>
                  <a:lnTo>
                    <a:pt x="331" y="473"/>
                  </a:lnTo>
                  <a:lnTo>
                    <a:pt x="391" y="387"/>
                  </a:lnTo>
                  <a:lnTo>
                    <a:pt x="358" y="389"/>
                  </a:lnTo>
                  <a:lnTo>
                    <a:pt x="319" y="326"/>
                  </a:lnTo>
                  <a:lnTo>
                    <a:pt x="292" y="291"/>
                  </a:lnTo>
                  <a:lnTo>
                    <a:pt x="322" y="234"/>
                  </a:lnTo>
                  <a:lnTo>
                    <a:pt x="324" y="206"/>
                  </a:lnTo>
                  <a:lnTo>
                    <a:pt x="285" y="225"/>
                  </a:lnTo>
                  <a:lnTo>
                    <a:pt x="237" y="162"/>
                  </a:lnTo>
                  <a:lnTo>
                    <a:pt x="267" y="116"/>
                  </a:lnTo>
                  <a:lnTo>
                    <a:pt x="270" y="59"/>
                  </a:lnTo>
                  <a:lnTo>
                    <a:pt x="210" y="0"/>
                  </a:lnTo>
                  <a:lnTo>
                    <a:pt x="174" y="0"/>
                  </a:lnTo>
                  <a:lnTo>
                    <a:pt x="202" y="36"/>
                  </a:lnTo>
                  <a:lnTo>
                    <a:pt x="181" y="81"/>
                  </a:lnTo>
                  <a:lnTo>
                    <a:pt x="127" y="131"/>
                  </a:lnTo>
                  <a:lnTo>
                    <a:pt x="118" y="174"/>
                  </a:lnTo>
                  <a:lnTo>
                    <a:pt x="133" y="207"/>
                  </a:lnTo>
                  <a:lnTo>
                    <a:pt x="46" y="338"/>
                  </a:lnTo>
                  <a:close/>
                </a:path>
              </a:pathLst>
            </a:custGeom>
            <a:ln w="12700"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auto">
            <a:xfrm>
              <a:off x="5998691" y="2883157"/>
              <a:ext cx="119072" cy="144459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21" y="1"/>
                </a:cxn>
                <a:cxn ang="0">
                  <a:pos x="31" y="57"/>
                </a:cxn>
                <a:cxn ang="0">
                  <a:pos x="0" y="73"/>
                </a:cxn>
                <a:cxn ang="0">
                  <a:pos x="13" y="117"/>
                </a:cxn>
                <a:cxn ang="0">
                  <a:pos x="39" y="144"/>
                </a:cxn>
                <a:cxn ang="0">
                  <a:pos x="73" y="94"/>
                </a:cxn>
                <a:cxn ang="0">
                  <a:pos x="118" y="54"/>
                </a:cxn>
                <a:cxn ang="0">
                  <a:pos x="54" y="0"/>
                </a:cxn>
              </a:cxnLst>
              <a:rect l="0" t="0" r="r" b="b"/>
              <a:pathLst>
                <a:path w="118" h="144">
                  <a:moveTo>
                    <a:pt x="54" y="0"/>
                  </a:moveTo>
                  <a:lnTo>
                    <a:pt x="21" y="1"/>
                  </a:lnTo>
                  <a:lnTo>
                    <a:pt x="31" y="57"/>
                  </a:lnTo>
                  <a:lnTo>
                    <a:pt x="0" y="73"/>
                  </a:lnTo>
                  <a:lnTo>
                    <a:pt x="13" y="117"/>
                  </a:lnTo>
                  <a:lnTo>
                    <a:pt x="39" y="144"/>
                  </a:lnTo>
                  <a:lnTo>
                    <a:pt x="73" y="94"/>
                  </a:lnTo>
                  <a:lnTo>
                    <a:pt x="118" y="54"/>
                  </a:lnTo>
                  <a:lnTo>
                    <a:pt x="54" y="0"/>
                  </a:lnTo>
                  <a:close/>
                </a:path>
              </a:pathLst>
            </a:custGeom>
            <a:ln w="12700"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auto">
            <a:xfrm>
              <a:off x="5989165" y="2811719"/>
              <a:ext cx="234966" cy="123822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33" y="73"/>
                </a:cxn>
                <a:cxn ang="0">
                  <a:pos x="65" y="72"/>
                </a:cxn>
                <a:cxn ang="0">
                  <a:pos x="126" y="124"/>
                </a:cxn>
                <a:cxn ang="0">
                  <a:pos x="188" y="94"/>
                </a:cxn>
                <a:cxn ang="0">
                  <a:pos x="236" y="37"/>
                </a:cxn>
                <a:cxn ang="0">
                  <a:pos x="231" y="0"/>
                </a:cxn>
                <a:cxn ang="0">
                  <a:pos x="137" y="46"/>
                </a:cxn>
                <a:cxn ang="0">
                  <a:pos x="78" y="39"/>
                </a:cxn>
                <a:cxn ang="0">
                  <a:pos x="35" y="1"/>
                </a:cxn>
                <a:cxn ang="0">
                  <a:pos x="0" y="40"/>
                </a:cxn>
              </a:cxnLst>
              <a:rect l="0" t="0" r="r" b="b"/>
              <a:pathLst>
                <a:path w="236" h="124">
                  <a:moveTo>
                    <a:pt x="0" y="40"/>
                  </a:moveTo>
                  <a:lnTo>
                    <a:pt x="33" y="73"/>
                  </a:lnTo>
                  <a:lnTo>
                    <a:pt x="65" y="72"/>
                  </a:lnTo>
                  <a:lnTo>
                    <a:pt x="126" y="124"/>
                  </a:lnTo>
                  <a:lnTo>
                    <a:pt x="188" y="94"/>
                  </a:lnTo>
                  <a:lnTo>
                    <a:pt x="236" y="37"/>
                  </a:lnTo>
                  <a:lnTo>
                    <a:pt x="231" y="0"/>
                  </a:lnTo>
                  <a:lnTo>
                    <a:pt x="137" y="46"/>
                  </a:lnTo>
                  <a:lnTo>
                    <a:pt x="78" y="39"/>
                  </a:lnTo>
                  <a:lnTo>
                    <a:pt x="35" y="1"/>
                  </a:lnTo>
                  <a:lnTo>
                    <a:pt x="0" y="40"/>
                  </a:lnTo>
                  <a:close/>
                </a:path>
              </a:pathLst>
            </a:custGeom>
            <a:ln w="12700"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auto">
            <a:xfrm>
              <a:off x="5768487" y="2679961"/>
              <a:ext cx="490572" cy="177796"/>
            </a:xfrm>
            <a:custGeom>
              <a:avLst/>
              <a:gdLst/>
              <a:ahLst/>
              <a:cxnLst>
                <a:cxn ang="0">
                  <a:pos x="41" y="168"/>
                </a:cxn>
                <a:cxn ang="0">
                  <a:pos x="26" y="118"/>
                </a:cxn>
                <a:cxn ang="0">
                  <a:pos x="0" y="106"/>
                </a:cxn>
                <a:cxn ang="0">
                  <a:pos x="54" y="51"/>
                </a:cxn>
                <a:cxn ang="0">
                  <a:pos x="47" y="21"/>
                </a:cxn>
                <a:cxn ang="0">
                  <a:pos x="66" y="0"/>
                </a:cxn>
                <a:cxn ang="0">
                  <a:pos x="125" y="3"/>
                </a:cxn>
                <a:cxn ang="0">
                  <a:pos x="176" y="52"/>
                </a:cxn>
                <a:cxn ang="0">
                  <a:pos x="198" y="31"/>
                </a:cxn>
                <a:cxn ang="0">
                  <a:pos x="257" y="49"/>
                </a:cxn>
                <a:cxn ang="0">
                  <a:pos x="302" y="16"/>
                </a:cxn>
                <a:cxn ang="0">
                  <a:pos x="324" y="27"/>
                </a:cxn>
                <a:cxn ang="0">
                  <a:pos x="308" y="72"/>
                </a:cxn>
                <a:cxn ang="0">
                  <a:pos x="353" y="85"/>
                </a:cxn>
                <a:cxn ang="0">
                  <a:pos x="399" y="51"/>
                </a:cxn>
                <a:cxn ang="0">
                  <a:pos x="426" y="57"/>
                </a:cxn>
                <a:cxn ang="0">
                  <a:pos x="480" y="25"/>
                </a:cxn>
                <a:cxn ang="0">
                  <a:pos x="489" y="78"/>
                </a:cxn>
                <a:cxn ang="0">
                  <a:pos x="450" y="133"/>
                </a:cxn>
                <a:cxn ang="0">
                  <a:pos x="359" y="178"/>
                </a:cxn>
                <a:cxn ang="0">
                  <a:pos x="297" y="169"/>
                </a:cxn>
                <a:cxn ang="0">
                  <a:pos x="255" y="130"/>
                </a:cxn>
                <a:cxn ang="0">
                  <a:pos x="219" y="171"/>
                </a:cxn>
                <a:cxn ang="0">
                  <a:pos x="203" y="124"/>
                </a:cxn>
                <a:cxn ang="0">
                  <a:pos x="177" y="126"/>
                </a:cxn>
                <a:cxn ang="0">
                  <a:pos x="141" y="91"/>
                </a:cxn>
                <a:cxn ang="0">
                  <a:pos x="63" y="165"/>
                </a:cxn>
                <a:cxn ang="0">
                  <a:pos x="41" y="168"/>
                </a:cxn>
              </a:cxnLst>
              <a:rect l="0" t="0" r="r" b="b"/>
              <a:pathLst>
                <a:path w="489" h="178">
                  <a:moveTo>
                    <a:pt x="41" y="168"/>
                  </a:moveTo>
                  <a:lnTo>
                    <a:pt x="26" y="118"/>
                  </a:lnTo>
                  <a:lnTo>
                    <a:pt x="0" y="106"/>
                  </a:lnTo>
                  <a:lnTo>
                    <a:pt x="54" y="51"/>
                  </a:lnTo>
                  <a:lnTo>
                    <a:pt x="47" y="21"/>
                  </a:lnTo>
                  <a:lnTo>
                    <a:pt x="66" y="0"/>
                  </a:lnTo>
                  <a:lnTo>
                    <a:pt x="125" y="3"/>
                  </a:lnTo>
                  <a:lnTo>
                    <a:pt x="176" y="52"/>
                  </a:lnTo>
                  <a:lnTo>
                    <a:pt x="198" y="31"/>
                  </a:lnTo>
                  <a:lnTo>
                    <a:pt x="257" y="49"/>
                  </a:lnTo>
                  <a:lnTo>
                    <a:pt x="302" y="16"/>
                  </a:lnTo>
                  <a:lnTo>
                    <a:pt x="324" y="27"/>
                  </a:lnTo>
                  <a:lnTo>
                    <a:pt x="308" y="72"/>
                  </a:lnTo>
                  <a:lnTo>
                    <a:pt x="353" y="85"/>
                  </a:lnTo>
                  <a:lnTo>
                    <a:pt x="399" y="51"/>
                  </a:lnTo>
                  <a:lnTo>
                    <a:pt x="426" y="57"/>
                  </a:lnTo>
                  <a:lnTo>
                    <a:pt x="480" y="25"/>
                  </a:lnTo>
                  <a:lnTo>
                    <a:pt x="489" y="78"/>
                  </a:lnTo>
                  <a:lnTo>
                    <a:pt x="450" y="133"/>
                  </a:lnTo>
                  <a:lnTo>
                    <a:pt x="359" y="178"/>
                  </a:lnTo>
                  <a:lnTo>
                    <a:pt x="297" y="169"/>
                  </a:lnTo>
                  <a:lnTo>
                    <a:pt x="255" y="130"/>
                  </a:lnTo>
                  <a:lnTo>
                    <a:pt x="219" y="171"/>
                  </a:lnTo>
                  <a:lnTo>
                    <a:pt x="203" y="124"/>
                  </a:lnTo>
                  <a:lnTo>
                    <a:pt x="177" y="126"/>
                  </a:lnTo>
                  <a:lnTo>
                    <a:pt x="141" y="91"/>
                  </a:lnTo>
                  <a:lnTo>
                    <a:pt x="63" y="165"/>
                  </a:lnTo>
                  <a:lnTo>
                    <a:pt x="41" y="168"/>
                  </a:lnTo>
                  <a:close/>
                </a:path>
              </a:pathLst>
            </a:custGeom>
            <a:ln w="12700"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auto">
            <a:xfrm>
              <a:off x="5966939" y="2589475"/>
              <a:ext cx="282594" cy="176209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60" y="138"/>
                </a:cxn>
                <a:cxn ang="0">
                  <a:pos x="102" y="106"/>
                </a:cxn>
                <a:cxn ang="0">
                  <a:pos x="126" y="117"/>
                </a:cxn>
                <a:cxn ang="0">
                  <a:pos x="110" y="163"/>
                </a:cxn>
                <a:cxn ang="0">
                  <a:pos x="158" y="175"/>
                </a:cxn>
                <a:cxn ang="0">
                  <a:pos x="200" y="141"/>
                </a:cxn>
                <a:cxn ang="0">
                  <a:pos x="228" y="147"/>
                </a:cxn>
                <a:cxn ang="0">
                  <a:pos x="282" y="114"/>
                </a:cxn>
                <a:cxn ang="0">
                  <a:pos x="275" y="39"/>
                </a:cxn>
                <a:cxn ang="0">
                  <a:pos x="182" y="37"/>
                </a:cxn>
                <a:cxn ang="0">
                  <a:pos x="107" y="61"/>
                </a:cxn>
                <a:cxn ang="0">
                  <a:pos x="110" y="0"/>
                </a:cxn>
                <a:cxn ang="0">
                  <a:pos x="47" y="45"/>
                </a:cxn>
                <a:cxn ang="0">
                  <a:pos x="8" y="25"/>
                </a:cxn>
                <a:cxn ang="0">
                  <a:pos x="2" y="73"/>
                </a:cxn>
                <a:cxn ang="0">
                  <a:pos x="0" y="121"/>
                </a:cxn>
              </a:cxnLst>
              <a:rect l="0" t="0" r="r" b="b"/>
              <a:pathLst>
                <a:path w="282" h="175">
                  <a:moveTo>
                    <a:pt x="0" y="121"/>
                  </a:moveTo>
                  <a:lnTo>
                    <a:pt x="60" y="138"/>
                  </a:lnTo>
                  <a:lnTo>
                    <a:pt x="102" y="106"/>
                  </a:lnTo>
                  <a:lnTo>
                    <a:pt x="126" y="117"/>
                  </a:lnTo>
                  <a:lnTo>
                    <a:pt x="110" y="163"/>
                  </a:lnTo>
                  <a:lnTo>
                    <a:pt x="158" y="175"/>
                  </a:lnTo>
                  <a:lnTo>
                    <a:pt x="200" y="141"/>
                  </a:lnTo>
                  <a:lnTo>
                    <a:pt x="228" y="147"/>
                  </a:lnTo>
                  <a:lnTo>
                    <a:pt x="282" y="114"/>
                  </a:lnTo>
                  <a:lnTo>
                    <a:pt x="275" y="39"/>
                  </a:lnTo>
                  <a:lnTo>
                    <a:pt x="182" y="37"/>
                  </a:lnTo>
                  <a:lnTo>
                    <a:pt x="107" y="61"/>
                  </a:lnTo>
                  <a:lnTo>
                    <a:pt x="110" y="0"/>
                  </a:lnTo>
                  <a:lnTo>
                    <a:pt x="47" y="45"/>
                  </a:lnTo>
                  <a:lnTo>
                    <a:pt x="8" y="25"/>
                  </a:lnTo>
                  <a:lnTo>
                    <a:pt x="2" y="73"/>
                  </a:lnTo>
                  <a:lnTo>
                    <a:pt x="0" y="121"/>
                  </a:lnTo>
                  <a:close/>
                </a:path>
              </a:pathLst>
            </a:custGeom>
            <a:ln w="12700"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auto">
            <a:xfrm>
              <a:off x="5973289" y="2502165"/>
              <a:ext cx="269894" cy="147635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41" y="132"/>
                </a:cxn>
                <a:cxn ang="0">
                  <a:pos x="104" y="88"/>
                </a:cxn>
                <a:cxn ang="0">
                  <a:pos x="101" y="147"/>
                </a:cxn>
                <a:cxn ang="0">
                  <a:pos x="174" y="124"/>
                </a:cxn>
                <a:cxn ang="0">
                  <a:pos x="269" y="126"/>
                </a:cxn>
                <a:cxn ang="0">
                  <a:pos x="267" y="93"/>
                </a:cxn>
                <a:cxn ang="0">
                  <a:pos x="242" y="25"/>
                </a:cxn>
                <a:cxn ang="0">
                  <a:pos x="206" y="0"/>
                </a:cxn>
                <a:cxn ang="0">
                  <a:pos x="152" y="19"/>
                </a:cxn>
                <a:cxn ang="0">
                  <a:pos x="105" y="0"/>
                </a:cxn>
                <a:cxn ang="0">
                  <a:pos x="71" y="15"/>
                </a:cxn>
                <a:cxn ang="0">
                  <a:pos x="0" y="112"/>
                </a:cxn>
              </a:cxnLst>
              <a:rect l="0" t="0" r="r" b="b"/>
              <a:pathLst>
                <a:path w="269" h="147">
                  <a:moveTo>
                    <a:pt x="0" y="112"/>
                  </a:moveTo>
                  <a:lnTo>
                    <a:pt x="41" y="132"/>
                  </a:lnTo>
                  <a:lnTo>
                    <a:pt x="104" y="88"/>
                  </a:lnTo>
                  <a:lnTo>
                    <a:pt x="101" y="147"/>
                  </a:lnTo>
                  <a:lnTo>
                    <a:pt x="174" y="124"/>
                  </a:lnTo>
                  <a:lnTo>
                    <a:pt x="269" y="126"/>
                  </a:lnTo>
                  <a:lnTo>
                    <a:pt x="267" y="93"/>
                  </a:lnTo>
                  <a:lnTo>
                    <a:pt x="242" y="25"/>
                  </a:lnTo>
                  <a:lnTo>
                    <a:pt x="206" y="0"/>
                  </a:lnTo>
                  <a:lnTo>
                    <a:pt x="152" y="19"/>
                  </a:lnTo>
                  <a:lnTo>
                    <a:pt x="105" y="0"/>
                  </a:lnTo>
                  <a:lnTo>
                    <a:pt x="71" y="15"/>
                  </a:lnTo>
                  <a:lnTo>
                    <a:pt x="0" y="112"/>
                  </a:lnTo>
                  <a:close/>
                </a:path>
              </a:pathLst>
            </a:custGeom>
            <a:ln w="12700"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auto">
            <a:xfrm>
              <a:off x="5217586" y="2186260"/>
              <a:ext cx="511211" cy="706422"/>
            </a:xfrm>
            <a:custGeom>
              <a:avLst/>
              <a:gdLst/>
              <a:ahLst/>
              <a:cxnLst>
                <a:cxn ang="0">
                  <a:pos x="183" y="0"/>
                </a:cxn>
                <a:cxn ang="0">
                  <a:pos x="179" y="67"/>
                </a:cxn>
                <a:cxn ang="0">
                  <a:pos x="134" y="113"/>
                </a:cxn>
                <a:cxn ang="0">
                  <a:pos x="134" y="158"/>
                </a:cxn>
                <a:cxn ang="0">
                  <a:pos x="89" y="203"/>
                </a:cxn>
                <a:cxn ang="0">
                  <a:pos x="43" y="249"/>
                </a:cxn>
                <a:cxn ang="0">
                  <a:pos x="0" y="313"/>
                </a:cxn>
                <a:cxn ang="0">
                  <a:pos x="34" y="315"/>
                </a:cxn>
                <a:cxn ang="0">
                  <a:pos x="94" y="373"/>
                </a:cxn>
                <a:cxn ang="0">
                  <a:pos x="93" y="430"/>
                </a:cxn>
                <a:cxn ang="0">
                  <a:pos x="60" y="477"/>
                </a:cxn>
                <a:cxn ang="0">
                  <a:pos x="108" y="541"/>
                </a:cxn>
                <a:cxn ang="0">
                  <a:pos x="147" y="525"/>
                </a:cxn>
                <a:cxn ang="0">
                  <a:pos x="148" y="552"/>
                </a:cxn>
                <a:cxn ang="0">
                  <a:pos x="117" y="609"/>
                </a:cxn>
                <a:cxn ang="0">
                  <a:pos x="145" y="642"/>
                </a:cxn>
                <a:cxn ang="0">
                  <a:pos x="183" y="705"/>
                </a:cxn>
                <a:cxn ang="0">
                  <a:pos x="216" y="702"/>
                </a:cxn>
                <a:cxn ang="0">
                  <a:pos x="195" y="651"/>
                </a:cxn>
                <a:cxn ang="0">
                  <a:pos x="195" y="598"/>
                </a:cxn>
                <a:cxn ang="0">
                  <a:pos x="226" y="517"/>
                </a:cxn>
                <a:cxn ang="0">
                  <a:pos x="345" y="432"/>
                </a:cxn>
                <a:cxn ang="0">
                  <a:pos x="387" y="448"/>
                </a:cxn>
                <a:cxn ang="0">
                  <a:pos x="426" y="436"/>
                </a:cxn>
                <a:cxn ang="0">
                  <a:pos x="406" y="364"/>
                </a:cxn>
                <a:cxn ang="0">
                  <a:pos x="435" y="343"/>
                </a:cxn>
                <a:cxn ang="0">
                  <a:pos x="426" y="235"/>
                </a:cxn>
                <a:cxn ang="0">
                  <a:pos x="505" y="183"/>
                </a:cxn>
                <a:cxn ang="0">
                  <a:pos x="510" y="138"/>
                </a:cxn>
                <a:cxn ang="0">
                  <a:pos x="463" y="142"/>
                </a:cxn>
                <a:cxn ang="0">
                  <a:pos x="417" y="105"/>
                </a:cxn>
                <a:cxn ang="0">
                  <a:pos x="340" y="127"/>
                </a:cxn>
                <a:cxn ang="0">
                  <a:pos x="297" y="168"/>
                </a:cxn>
                <a:cxn ang="0">
                  <a:pos x="312" y="85"/>
                </a:cxn>
                <a:cxn ang="0">
                  <a:pos x="288" y="37"/>
                </a:cxn>
                <a:cxn ang="0">
                  <a:pos x="255" y="51"/>
                </a:cxn>
                <a:cxn ang="0">
                  <a:pos x="222" y="16"/>
                </a:cxn>
                <a:cxn ang="0">
                  <a:pos x="183" y="0"/>
                </a:cxn>
              </a:cxnLst>
              <a:rect l="0" t="0" r="r" b="b"/>
              <a:pathLst>
                <a:path w="510" h="705">
                  <a:moveTo>
                    <a:pt x="183" y="0"/>
                  </a:moveTo>
                  <a:lnTo>
                    <a:pt x="179" y="67"/>
                  </a:lnTo>
                  <a:lnTo>
                    <a:pt x="134" y="113"/>
                  </a:lnTo>
                  <a:lnTo>
                    <a:pt x="134" y="158"/>
                  </a:lnTo>
                  <a:lnTo>
                    <a:pt x="89" y="203"/>
                  </a:lnTo>
                  <a:lnTo>
                    <a:pt x="43" y="249"/>
                  </a:lnTo>
                  <a:lnTo>
                    <a:pt x="0" y="313"/>
                  </a:lnTo>
                  <a:lnTo>
                    <a:pt x="34" y="315"/>
                  </a:lnTo>
                  <a:lnTo>
                    <a:pt x="94" y="373"/>
                  </a:lnTo>
                  <a:lnTo>
                    <a:pt x="93" y="430"/>
                  </a:lnTo>
                  <a:lnTo>
                    <a:pt x="60" y="477"/>
                  </a:lnTo>
                  <a:lnTo>
                    <a:pt x="108" y="541"/>
                  </a:lnTo>
                  <a:lnTo>
                    <a:pt x="147" y="525"/>
                  </a:lnTo>
                  <a:lnTo>
                    <a:pt x="148" y="552"/>
                  </a:lnTo>
                  <a:lnTo>
                    <a:pt x="117" y="609"/>
                  </a:lnTo>
                  <a:lnTo>
                    <a:pt x="145" y="642"/>
                  </a:lnTo>
                  <a:lnTo>
                    <a:pt x="183" y="705"/>
                  </a:lnTo>
                  <a:lnTo>
                    <a:pt x="216" y="702"/>
                  </a:lnTo>
                  <a:lnTo>
                    <a:pt x="195" y="651"/>
                  </a:lnTo>
                  <a:lnTo>
                    <a:pt x="195" y="598"/>
                  </a:lnTo>
                  <a:lnTo>
                    <a:pt x="226" y="517"/>
                  </a:lnTo>
                  <a:lnTo>
                    <a:pt x="345" y="432"/>
                  </a:lnTo>
                  <a:lnTo>
                    <a:pt x="387" y="448"/>
                  </a:lnTo>
                  <a:lnTo>
                    <a:pt x="426" y="436"/>
                  </a:lnTo>
                  <a:lnTo>
                    <a:pt x="406" y="364"/>
                  </a:lnTo>
                  <a:lnTo>
                    <a:pt x="435" y="343"/>
                  </a:lnTo>
                  <a:lnTo>
                    <a:pt x="426" y="235"/>
                  </a:lnTo>
                  <a:lnTo>
                    <a:pt x="505" y="183"/>
                  </a:lnTo>
                  <a:lnTo>
                    <a:pt x="510" y="138"/>
                  </a:lnTo>
                  <a:lnTo>
                    <a:pt x="463" y="142"/>
                  </a:lnTo>
                  <a:lnTo>
                    <a:pt x="417" y="105"/>
                  </a:lnTo>
                  <a:lnTo>
                    <a:pt x="340" y="127"/>
                  </a:lnTo>
                  <a:lnTo>
                    <a:pt x="297" y="168"/>
                  </a:lnTo>
                  <a:lnTo>
                    <a:pt x="312" y="85"/>
                  </a:lnTo>
                  <a:lnTo>
                    <a:pt x="288" y="37"/>
                  </a:lnTo>
                  <a:lnTo>
                    <a:pt x="255" y="51"/>
                  </a:lnTo>
                  <a:lnTo>
                    <a:pt x="222" y="16"/>
                  </a:lnTo>
                  <a:lnTo>
                    <a:pt x="183" y="0"/>
                  </a:lnTo>
                  <a:close/>
                </a:path>
              </a:pathLst>
            </a:custGeom>
            <a:ln w="12700"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auto">
            <a:xfrm>
              <a:off x="5411274" y="2324369"/>
              <a:ext cx="425480" cy="631810"/>
            </a:xfrm>
            <a:custGeom>
              <a:avLst/>
              <a:gdLst/>
              <a:ahLst/>
              <a:cxnLst>
                <a:cxn ang="0">
                  <a:pos x="372" y="21"/>
                </a:cxn>
                <a:cxn ang="0">
                  <a:pos x="317" y="0"/>
                </a:cxn>
                <a:cxn ang="0">
                  <a:pos x="314" y="43"/>
                </a:cxn>
                <a:cxn ang="0">
                  <a:pos x="233" y="96"/>
                </a:cxn>
                <a:cxn ang="0">
                  <a:pos x="242" y="204"/>
                </a:cxn>
                <a:cxn ang="0">
                  <a:pos x="213" y="225"/>
                </a:cxn>
                <a:cxn ang="0">
                  <a:pos x="231" y="297"/>
                </a:cxn>
                <a:cxn ang="0">
                  <a:pos x="197" y="312"/>
                </a:cxn>
                <a:cxn ang="0">
                  <a:pos x="152" y="294"/>
                </a:cxn>
                <a:cxn ang="0">
                  <a:pos x="33" y="379"/>
                </a:cxn>
                <a:cxn ang="0">
                  <a:pos x="0" y="462"/>
                </a:cxn>
                <a:cxn ang="0">
                  <a:pos x="2" y="516"/>
                </a:cxn>
                <a:cxn ang="0">
                  <a:pos x="39" y="600"/>
                </a:cxn>
                <a:cxn ang="0">
                  <a:pos x="81" y="630"/>
                </a:cxn>
                <a:cxn ang="0">
                  <a:pos x="123" y="595"/>
                </a:cxn>
                <a:cxn ang="0">
                  <a:pos x="153" y="600"/>
                </a:cxn>
                <a:cxn ang="0">
                  <a:pos x="189" y="544"/>
                </a:cxn>
                <a:cxn ang="0">
                  <a:pos x="168" y="520"/>
                </a:cxn>
                <a:cxn ang="0">
                  <a:pos x="200" y="495"/>
                </a:cxn>
                <a:cxn ang="0">
                  <a:pos x="261" y="522"/>
                </a:cxn>
                <a:cxn ang="0">
                  <a:pos x="293" y="498"/>
                </a:cxn>
                <a:cxn ang="0">
                  <a:pos x="315" y="507"/>
                </a:cxn>
                <a:cxn ang="0">
                  <a:pos x="357" y="459"/>
                </a:cxn>
                <a:cxn ang="0">
                  <a:pos x="411" y="405"/>
                </a:cxn>
                <a:cxn ang="0">
                  <a:pos x="404" y="376"/>
                </a:cxn>
                <a:cxn ang="0">
                  <a:pos x="422" y="352"/>
                </a:cxn>
                <a:cxn ang="0">
                  <a:pos x="425" y="318"/>
                </a:cxn>
                <a:cxn ang="0">
                  <a:pos x="390" y="291"/>
                </a:cxn>
                <a:cxn ang="0">
                  <a:pos x="390" y="133"/>
                </a:cxn>
                <a:cxn ang="0">
                  <a:pos x="359" y="66"/>
                </a:cxn>
                <a:cxn ang="0">
                  <a:pos x="372" y="21"/>
                </a:cxn>
              </a:cxnLst>
              <a:rect l="0" t="0" r="r" b="b"/>
              <a:pathLst>
                <a:path w="425" h="630">
                  <a:moveTo>
                    <a:pt x="372" y="21"/>
                  </a:moveTo>
                  <a:lnTo>
                    <a:pt x="317" y="0"/>
                  </a:lnTo>
                  <a:lnTo>
                    <a:pt x="314" y="43"/>
                  </a:lnTo>
                  <a:lnTo>
                    <a:pt x="233" y="96"/>
                  </a:lnTo>
                  <a:lnTo>
                    <a:pt x="242" y="204"/>
                  </a:lnTo>
                  <a:lnTo>
                    <a:pt x="213" y="225"/>
                  </a:lnTo>
                  <a:lnTo>
                    <a:pt x="231" y="297"/>
                  </a:lnTo>
                  <a:lnTo>
                    <a:pt x="197" y="312"/>
                  </a:lnTo>
                  <a:lnTo>
                    <a:pt x="152" y="294"/>
                  </a:lnTo>
                  <a:lnTo>
                    <a:pt x="33" y="379"/>
                  </a:lnTo>
                  <a:lnTo>
                    <a:pt x="0" y="462"/>
                  </a:lnTo>
                  <a:lnTo>
                    <a:pt x="2" y="516"/>
                  </a:lnTo>
                  <a:lnTo>
                    <a:pt x="39" y="600"/>
                  </a:lnTo>
                  <a:lnTo>
                    <a:pt x="81" y="630"/>
                  </a:lnTo>
                  <a:lnTo>
                    <a:pt x="123" y="595"/>
                  </a:lnTo>
                  <a:lnTo>
                    <a:pt x="153" y="600"/>
                  </a:lnTo>
                  <a:lnTo>
                    <a:pt x="189" y="544"/>
                  </a:lnTo>
                  <a:lnTo>
                    <a:pt x="168" y="520"/>
                  </a:lnTo>
                  <a:lnTo>
                    <a:pt x="200" y="495"/>
                  </a:lnTo>
                  <a:lnTo>
                    <a:pt x="261" y="522"/>
                  </a:lnTo>
                  <a:lnTo>
                    <a:pt x="293" y="498"/>
                  </a:lnTo>
                  <a:lnTo>
                    <a:pt x="315" y="507"/>
                  </a:lnTo>
                  <a:lnTo>
                    <a:pt x="357" y="459"/>
                  </a:lnTo>
                  <a:lnTo>
                    <a:pt x="411" y="405"/>
                  </a:lnTo>
                  <a:lnTo>
                    <a:pt x="404" y="376"/>
                  </a:lnTo>
                  <a:lnTo>
                    <a:pt x="422" y="352"/>
                  </a:lnTo>
                  <a:lnTo>
                    <a:pt x="425" y="318"/>
                  </a:lnTo>
                  <a:lnTo>
                    <a:pt x="390" y="291"/>
                  </a:lnTo>
                  <a:lnTo>
                    <a:pt x="390" y="133"/>
                  </a:lnTo>
                  <a:lnTo>
                    <a:pt x="359" y="66"/>
                  </a:lnTo>
                  <a:lnTo>
                    <a:pt x="372" y="21"/>
                  </a:lnTo>
                  <a:close/>
                </a:path>
              </a:pathLst>
            </a:custGeom>
            <a:ln w="12700"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auto">
            <a:xfrm>
              <a:off x="5768487" y="2322781"/>
              <a:ext cx="311172" cy="409565"/>
            </a:xfrm>
            <a:custGeom>
              <a:avLst/>
              <a:gdLst/>
              <a:ahLst/>
              <a:cxnLst>
                <a:cxn ang="0">
                  <a:pos x="14" y="23"/>
                </a:cxn>
                <a:cxn ang="0">
                  <a:pos x="63" y="0"/>
                </a:cxn>
                <a:cxn ang="0">
                  <a:pos x="96" y="6"/>
                </a:cxn>
                <a:cxn ang="0">
                  <a:pos x="167" y="45"/>
                </a:cxn>
                <a:cxn ang="0">
                  <a:pos x="210" y="83"/>
                </a:cxn>
                <a:cxn ang="0">
                  <a:pos x="261" y="135"/>
                </a:cxn>
                <a:cxn ang="0">
                  <a:pos x="309" y="180"/>
                </a:cxn>
                <a:cxn ang="0">
                  <a:pos x="273" y="192"/>
                </a:cxn>
                <a:cxn ang="0">
                  <a:pos x="204" y="290"/>
                </a:cxn>
                <a:cxn ang="0">
                  <a:pos x="198" y="341"/>
                </a:cxn>
                <a:cxn ang="0">
                  <a:pos x="197" y="387"/>
                </a:cxn>
                <a:cxn ang="0">
                  <a:pos x="177" y="408"/>
                </a:cxn>
                <a:cxn ang="0">
                  <a:pos x="122" y="357"/>
                </a:cxn>
                <a:cxn ang="0">
                  <a:pos x="65" y="356"/>
                </a:cxn>
                <a:cxn ang="0">
                  <a:pos x="69" y="318"/>
                </a:cxn>
                <a:cxn ang="0">
                  <a:pos x="32" y="293"/>
                </a:cxn>
                <a:cxn ang="0">
                  <a:pos x="33" y="134"/>
                </a:cxn>
                <a:cxn ang="0">
                  <a:pos x="0" y="63"/>
                </a:cxn>
                <a:cxn ang="0">
                  <a:pos x="14" y="23"/>
                </a:cxn>
              </a:cxnLst>
              <a:rect l="0" t="0" r="r" b="b"/>
              <a:pathLst>
                <a:path w="309" h="408">
                  <a:moveTo>
                    <a:pt x="14" y="23"/>
                  </a:moveTo>
                  <a:lnTo>
                    <a:pt x="63" y="0"/>
                  </a:lnTo>
                  <a:lnTo>
                    <a:pt x="96" y="6"/>
                  </a:lnTo>
                  <a:lnTo>
                    <a:pt x="167" y="45"/>
                  </a:lnTo>
                  <a:lnTo>
                    <a:pt x="210" y="83"/>
                  </a:lnTo>
                  <a:lnTo>
                    <a:pt x="261" y="135"/>
                  </a:lnTo>
                  <a:lnTo>
                    <a:pt x="309" y="180"/>
                  </a:lnTo>
                  <a:lnTo>
                    <a:pt x="273" y="192"/>
                  </a:lnTo>
                  <a:lnTo>
                    <a:pt x="204" y="290"/>
                  </a:lnTo>
                  <a:lnTo>
                    <a:pt x="198" y="341"/>
                  </a:lnTo>
                  <a:lnTo>
                    <a:pt x="197" y="387"/>
                  </a:lnTo>
                  <a:lnTo>
                    <a:pt x="177" y="408"/>
                  </a:lnTo>
                  <a:lnTo>
                    <a:pt x="122" y="357"/>
                  </a:lnTo>
                  <a:lnTo>
                    <a:pt x="65" y="356"/>
                  </a:lnTo>
                  <a:lnTo>
                    <a:pt x="69" y="318"/>
                  </a:lnTo>
                  <a:lnTo>
                    <a:pt x="32" y="293"/>
                  </a:lnTo>
                  <a:lnTo>
                    <a:pt x="33" y="134"/>
                  </a:lnTo>
                  <a:lnTo>
                    <a:pt x="0" y="63"/>
                  </a:lnTo>
                  <a:lnTo>
                    <a:pt x="14" y="23"/>
                  </a:lnTo>
                  <a:close/>
                </a:path>
              </a:pathLst>
            </a:custGeom>
            <a:ln w="12700"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auto">
            <a:xfrm>
              <a:off x="4428544" y="1906866"/>
              <a:ext cx="971618" cy="935016"/>
            </a:xfrm>
            <a:custGeom>
              <a:avLst/>
              <a:gdLst/>
              <a:ahLst/>
              <a:cxnLst>
                <a:cxn ang="0">
                  <a:pos x="49" y="67"/>
                </a:cxn>
                <a:cxn ang="0">
                  <a:pos x="8" y="104"/>
                </a:cxn>
                <a:cxn ang="0">
                  <a:pos x="0" y="169"/>
                </a:cxn>
                <a:cxn ang="0">
                  <a:pos x="13" y="250"/>
                </a:cxn>
                <a:cxn ang="0">
                  <a:pos x="65" y="271"/>
                </a:cxn>
                <a:cxn ang="0">
                  <a:pos x="78" y="299"/>
                </a:cxn>
                <a:cxn ang="0">
                  <a:pos x="129" y="308"/>
                </a:cxn>
                <a:cxn ang="0">
                  <a:pos x="192" y="366"/>
                </a:cxn>
                <a:cxn ang="0">
                  <a:pos x="111" y="525"/>
                </a:cxn>
                <a:cxn ang="0">
                  <a:pos x="65" y="638"/>
                </a:cxn>
                <a:cxn ang="0">
                  <a:pos x="28" y="676"/>
                </a:cxn>
                <a:cxn ang="0">
                  <a:pos x="55" y="721"/>
                </a:cxn>
                <a:cxn ang="0">
                  <a:pos x="97" y="775"/>
                </a:cxn>
                <a:cxn ang="0">
                  <a:pos x="86" y="818"/>
                </a:cxn>
                <a:cxn ang="0">
                  <a:pos x="126" y="844"/>
                </a:cxn>
                <a:cxn ang="0">
                  <a:pos x="152" y="874"/>
                </a:cxn>
                <a:cxn ang="0">
                  <a:pos x="189" y="851"/>
                </a:cxn>
                <a:cxn ang="0">
                  <a:pos x="629" y="893"/>
                </a:cxn>
                <a:cxn ang="0">
                  <a:pos x="714" y="768"/>
                </a:cxn>
                <a:cxn ang="0">
                  <a:pos x="700" y="733"/>
                </a:cxn>
                <a:cxn ang="0">
                  <a:pos x="706" y="699"/>
                </a:cxn>
                <a:cxn ang="0">
                  <a:pos x="761" y="646"/>
                </a:cxn>
                <a:cxn ang="0">
                  <a:pos x="781" y="604"/>
                </a:cxn>
                <a:cxn ang="0">
                  <a:pos x="753" y="569"/>
                </a:cxn>
                <a:cxn ang="0">
                  <a:pos x="795" y="506"/>
                </a:cxn>
                <a:cxn ang="0">
                  <a:pos x="885" y="417"/>
                </a:cxn>
                <a:cxn ang="0">
                  <a:pos x="882" y="377"/>
                </a:cxn>
                <a:cxn ang="0">
                  <a:pos x="927" y="330"/>
                </a:cxn>
                <a:cxn ang="0">
                  <a:pos x="928" y="268"/>
                </a:cxn>
                <a:cxn ang="0">
                  <a:pos x="847" y="236"/>
                </a:cxn>
                <a:cxn ang="0">
                  <a:pos x="781" y="262"/>
                </a:cxn>
                <a:cxn ang="0">
                  <a:pos x="710" y="334"/>
                </a:cxn>
                <a:cxn ang="0">
                  <a:pos x="655" y="320"/>
                </a:cxn>
                <a:cxn ang="0">
                  <a:pos x="612" y="325"/>
                </a:cxn>
                <a:cxn ang="0">
                  <a:pos x="589" y="333"/>
                </a:cxn>
                <a:cxn ang="0">
                  <a:pos x="537" y="350"/>
                </a:cxn>
                <a:cxn ang="0">
                  <a:pos x="597" y="311"/>
                </a:cxn>
                <a:cxn ang="0">
                  <a:pos x="598" y="270"/>
                </a:cxn>
                <a:cxn ang="0">
                  <a:pos x="588" y="216"/>
                </a:cxn>
                <a:cxn ang="0">
                  <a:pos x="649" y="182"/>
                </a:cxn>
                <a:cxn ang="0">
                  <a:pos x="678" y="206"/>
                </a:cxn>
                <a:cxn ang="0">
                  <a:pos x="730" y="185"/>
                </a:cxn>
                <a:cxn ang="0">
                  <a:pos x="757" y="219"/>
                </a:cxn>
                <a:cxn ang="0">
                  <a:pos x="756" y="258"/>
                </a:cxn>
                <a:cxn ang="0">
                  <a:pos x="712" y="305"/>
                </a:cxn>
                <a:cxn ang="0">
                  <a:pos x="670" y="296"/>
                </a:cxn>
                <a:cxn ang="0">
                  <a:pos x="621" y="302"/>
                </a:cxn>
                <a:cxn ang="0">
                  <a:pos x="577" y="274"/>
                </a:cxn>
                <a:cxn ang="0">
                  <a:pos x="499" y="277"/>
                </a:cxn>
                <a:cxn ang="0">
                  <a:pos x="433" y="179"/>
                </a:cxn>
                <a:cxn ang="0">
                  <a:pos x="393" y="90"/>
                </a:cxn>
                <a:cxn ang="0">
                  <a:pos x="319" y="49"/>
                </a:cxn>
                <a:cxn ang="0">
                  <a:pos x="292" y="0"/>
                </a:cxn>
                <a:cxn ang="0">
                  <a:pos x="223" y="4"/>
                </a:cxn>
                <a:cxn ang="0">
                  <a:pos x="217" y="37"/>
                </a:cxn>
                <a:cxn ang="0">
                  <a:pos x="170" y="56"/>
                </a:cxn>
                <a:cxn ang="0">
                  <a:pos x="140" y="40"/>
                </a:cxn>
                <a:cxn ang="0">
                  <a:pos x="101" y="58"/>
                </a:cxn>
                <a:cxn ang="0">
                  <a:pos x="49" y="67"/>
                </a:cxn>
              </a:cxnLst>
              <a:rect l="0" t="0" r="r" b="b"/>
              <a:pathLst>
                <a:path w="928" h="893">
                  <a:moveTo>
                    <a:pt x="49" y="67"/>
                  </a:moveTo>
                  <a:lnTo>
                    <a:pt x="8" y="104"/>
                  </a:lnTo>
                  <a:lnTo>
                    <a:pt x="0" y="169"/>
                  </a:lnTo>
                  <a:lnTo>
                    <a:pt x="13" y="250"/>
                  </a:lnTo>
                  <a:lnTo>
                    <a:pt x="65" y="271"/>
                  </a:lnTo>
                  <a:lnTo>
                    <a:pt x="78" y="299"/>
                  </a:lnTo>
                  <a:lnTo>
                    <a:pt x="129" y="308"/>
                  </a:lnTo>
                  <a:lnTo>
                    <a:pt x="192" y="366"/>
                  </a:lnTo>
                  <a:lnTo>
                    <a:pt x="111" y="525"/>
                  </a:lnTo>
                  <a:lnTo>
                    <a:pt x="65" y="638"/>
                  </a:lnTo>
                  <a:lnTo>
                    <a:pt x="28" y="676"/>
                  </a:lnTo>
                  <a:lnTo>
                    <a:pt x="55" y="721"/>
                  </a:lnTo>
                  <a:lnTo>
                    <a:pt x="97" y="775"/>
                  </a:lnTo>
                  <a:lnTo>
                    <a:pt x="86" y="818"/>
                  </a:lnTo>
                  <a:lnTo>
                    <a:pt x="126" y="844"/>
                  </a:lnTo>
                  <a:lnTo>
                    <a:pt x="152" y="874"/>
                  </a:lnTo>
                  <a:lnTo>
                    <a:pt x="189" y="851"/>
                  </a:lnTo>
                  <a:lnTo>
                    <a:pt x="629" y="893"/>
                  </a:lnTo>
                  <a:lnTo>
                    <a:pt x="714" y="768"/>
                  </a:lnTo>
                  <a:lnTo>
                    <a:pt x="700" y="733"/>
                  </a:lnTo>
                  <a:lnTo>
                    <a:pt x="706" y="699"/>
                  </a:lnTo>
                  <a:lnTo>
                    <a:pt x="761" y="646"/>
                  </a:lnTo>
                  <a:lnTo>
                    <a:pt x="781" y="604"/>
                  </a:lnTo>
                  <a:lnTo>
                    <a:pt x="753" y="569"/>
                  </a:lnTo>
                  <a:lnTo>
                    <a:pt x="795" y="506"/>
                  </a:lnTo>
                  <a:lnTo>
                    <a:pt x="885" y="417"/>
                  </a:lnTo>
                  <a:lnTo>
                    <a:pt x="882" y="377"/>
                  </a:lnTo>
                  <a:lnTo>
                    <a:pt x="927" y="330"/>
                  </a:lnTo>
                  <a:lnTo>
                    <a:pt x="928" y="268"/>
                  </a:lnTo>
                  <a:lnTo>
                    <a:pt x="847" y="236"/>
                  </a:lnTo>
                  <a:lnTo>
                    <a:pt x="781" y="262"/>
                  </a:lnTo>
                  <a:lnTo>
                    <a:pt x="710" y="334"/>
                  </a:lnTo>
                  <a:lnTo>
                    <a:pt x="655" y="320"/>
                  </a:lnTo>
                  <a:lnTo>
                    <a:pt x="612" y="325"/>
                  </a:lnTo>
                  <a:lnTo>
                    <a:pt x="589" y="333"/>
                  </a:lnTo>
                  <a:lnTo>
                    <a:pt x="537" y="350"/>
                  </a:lnTo>
                  <a:lnTo>
                    <a:pt x="597" y="311"/>
                  </a:lnTo>
                  <a:lnTo>
                    <a:pt x="598" y="270"/>
                  </a:lnTo>
                  <a:lnTo>
                    <a:pt x="588" y="216"/>
                  </a:lnTo>
                  <a:lnTo>
                    <a:pt x="649" y="182"/>
                  </a:lnTo>
                  <a:lnTo>
                    <a:pt x="678" y="206"/>
                  </a:lnTo>
                  <a:lnTo>
                    <a:pt x="730" y="185"/>
                  </a:lnTo>
                  <a:lnTo>
                    <a:pt x="757" y="219"/>
                  </a:lnTo>
                  <a:lnTo>
                    <a:pt x="756" y="258"/>
                  </a:lnTo>
                  <a:lnTo>
                    <a:pt x="712" y="305"/>
                  </a:lnTo>
                  <a:lnTo>
                    <a:pt x="670" y="296"/>
                  </a:lnTo>
                  <a:lnTo>
                    <a:pt x="621" y="302"/>
                  </a:lnTo>
                  <a:lnTo>
                    <a:pt x="577" y="274"/>
                  </a:lnTo>
                  <a:lnTo>
                    <a:pt x="499" y="277"/>
                  </a:lnTo>
                  <a:lnTo>
                    <a:pt x="433" y="179"/>
                  </a:lnTo>
                  <a:lnTo>
                    <a:pt x="393" y="90"/>
                  </a:lnTo>
                  <a:lnTo>
                    <a:pt x="319" y="49"/>
                  </a:lnTo>
                  <a:lnTo>
                    <a:pt x="292" y="0"/>
                  </a:lnTo>
                  <a:lnTo>
                    <a:pt x="223" y="4"/>
                  </a:lnTo>
                  <a:lnTo>
                    <a:pt x="217" y="37"/>
                  </a:lnTo>
                  <a:lnTo>
                    <a:pt x="170" y="56"/>
                  </a:lnTo>
                  <a:lnTo>
                    <a:pt x="140" y="40"/>
                  </a:lnTo>
                  <a:lnTo>
                    <a:pt x="101" y="58"/>
                  </a:lnTo>
                  <a:lnTo>
                    <a:pt x="49" y="67"/>
                  </a:lnTo>
                  <a:close/>
                </a:path>
              </a:pathLst>
            </a:custGeom>
            <a:ln w="12700"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0" name="Freeform 37"/>
            <p:cNvSpPr>
              <a:spLocks/>
            </p:cNvSpPr>
            <p:nvPr/>
          </p:nvSpPr>
          <p:spPr bwMode="auto">
            <a:xfrm>
              <a:off x="4733365" y="1771931"/>
              <a:ext cx="368326" cy="425440"/>
            </a:xfrm>
            <a:custGeom>
              <a:avLst/>
              <a:gdLst/>
              <a:ahLst/>
              <a:cxnLst>
                <a:cxn ang="0">
                  <a:pos x="184" y="132"/>
                </a:cxn>
                <a:cxn ang="0">
                  <a:pos x="84" y="163"/>
                </a:cxn>
                <a:cxn ang="0">
                  <a:pos x="0" y="136"/>
                </a:cxn>
                <a:cxn ang="0">
                  <a:pos x="24" y="184"/>
                </a:cxn>
                <a:cxn ang="0">
                  <a:pos x="105" y="226"/>
                </a:cxn>
                <a:cxn ang="0">
                  <a:pos x="147" y="322"/>
                </a:cxn>
                <a:cxn ang="0">
                  <a:pos x="217" y="424"/>
                </a:cxn>
                <a:cxn ang="0">
                  <a:pos x="238" y="421"/>
                </a:cxn>
                <a:cxn ang="0">
                  <a:pos x="268" y="351"/>
                </a:cxn>
                <a:cxn ang="0">
                  <a:pos x="334" y="298"/>
                </a:cxn>
                <a:cxn ang="0">
                  <a:pos x="367" y="210"/>
                </a:cxn>
                <a:cxn ang="0">
                  <a:pos x="328" y="163"/>
                </a:cxn>
                <a:cxn ang="0">
                  <a:pos x="286" y="81"/>
                </a:cxn>
                <a:cxn ang="0">
                  <a:pos x="280" y="0"/>
                </a:cxn>
                <a:cxn ang="0">
                  <a:pos x="217" y="39"/>
                </a:cxn>
                <a:cxn ang="0">
                  <a:pos x="184" y="132"/>
                </a:cxn>
              </a:cxnLst>
              <a:rect l="0" t="0" r="r" b="b"/>
              <a:pathLst>
                <a:path w="367" h="424">
                  <a:moveTo>
                    <a:pt x="184" y="132"/>
                  </a:moveTo>
                  <a:lnTo>
                    <a:pt x="84" y="163"/>
                  </a:lnTo>
                  <a:lnTo>
                    <a:pt x="0" y="136"/>
                  </a:lnTo>
                  <a:lnTo>
                    <a:pt x="24" y="184"/>
                  </a:lnTo>
                  <a:lnTo>
                    <a:pt x="105" y="226"/>
                  </a:lnTo>
                  <a:lnTo>
                    <a:pt x="147" y="322"/>
                  </a:lnTo>
                  <a:lnTo>
                    <a:pt x="217" y="424"/>
                  </a:lnTo>
                  <a:lnTo>
                    <a:pt x="238" y="421"/>
                  </a:lnTo>
                  <a:lnTo>
                    <a:pt x="268" y="351"/>
                  </a:lnTo>
                  <a:lnTo>
                    <a:pt x="334" y="298"/>
                  </a:lnTo>
                  <a:lnTo>
                    <a:pt x="367" y="210"/>
                  </a:lnTo>
                  <a:lnTo>
                    <a:pt x="328" y="163"/>
                  </a:lnTo>
                  <a:lnTo>
                    <a:pt x="286" y="81"/>
                  </a:lnTo>
                  <a:lnTo>
                    <a:pt x="280" y="0"/>
                  </a:lnTo>
                  <a:lnTo>
                    <a:pt x="217" y="39"/>
                  </a:lnTo>
                  <a:lnTo>
                    <a:pt x="184" y="132"/>
                  </a:lnTo>
                  <a:close/>
                </a:path>
              </a:pathLst>
            </a:custGeom>
            <a:ln w="12700"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1" name="Freeform 44"/>
            <p:cNvSpPr>
              <a:spLocks/>
            </p:cNvSpPr>
            <p:nvPr/>
          </p:nvSpPr>
          <p:spPr bwMode="auto">
            <a:xfrm>
              <a:off x="3801169" y="3092773"/>
              <a:ext cx="3175" cy="4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4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cubicBezTo>
                    <a:pt x="1" y="1"/>
                    <a:pt x="3" y="4"/>
                    <a:pt x="3" y="4"/>
                  </a:cubicBezTo>
                  <a:cubicBezTo>
                    <a:pt x="3" y="4"/>
                    <a:pt x="1" y="1"/>
                    <a:pt x="0" y="0"/>
                  </a:cubicBezTo>
                  <a:close/>
                </a:path>
              </a:pathLst>
            </a:custGeom>
            <a:ln w="12700"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</p:grpSp>
      <p:sp>
        <p:nvSpPr>
          <p:cNvPr id="32" name="Oval 98"/>
          <p:cNvSpPr>
            <a:spLocks noChangeArrowheads="1"/>
          </p:cNvSpPr>
          <p:nvPr/>
        </p:nvSpPr>
        <p:spPr bwMode="auto">
          <a:xfrm>
            <a:off x="7676728" y="4911591"/>
            <a:ext cx="167101" cy="166271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endParaRPr lang="pt-BR" sz="200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3" name="Oval 98"/>
          <p:cNvSpPr>
            <a:spLocks noChangeArrowheads="1"/>
          </p:cNvSpPr>
          <p:nvPr/>
        </p:nvSpPr>
        <p:spPr bwMode="auto">
          <a:xfrm>
            <a:off x="6095710" y="2049713"/>
            <a:ext cx="288032" cy="299159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endParaRPr lang="pt-BR" sz="200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4" name="Oval 98"/>
          <p:cNvSpPr>
            <a:spLocks noChangeArrowheads="1"/>
          </p:cNvSpPr>
          <p:nvPr/>
        </p:nvSpPr>
        <p:spPr bwMode="auto">
          <a:xfrm>
            <a:off x="8001381" y="4503555"/>
            <a:ext cx="167101" cy="166271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endParaRPr lang="pt-BR" sz="200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5" name="Oval 98"/>
          <p:cNvSpPr>
            <a:spLocks noChangeArrowheads="1"/>
          </p:cNvSpPr>
          <p:nvPr/>
        </p:nvSpPr>
        <p:spPr bwMode="auto">
          <a:xfrm>
            <a:off x="6982601" y="3780442"/>
            <a:ext cx="108000" cy="108000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endParaRPr lang="pt-BR" sz="200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6" name="Oval 98"/>
          <p:cNvSpPr>
            <a:spLocks noChangeArrowheads="1"/>
          </p:cNvSpPr>
          <p:nvPr/>
        </p:nvSpPr>
        <p:spPr bwMode="auto">
          <a:xfrm>
            <a:off x="3619107" y="2870231"/>
            <a:ext cx="288032" cy="299159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endParaRPr lang="pt-BR" sz="200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7" name="Oval 98"/>
          <p:cNvSpPr>
            <a:spLocks noChangeArrowheads="1"/>
          </p:cNvSpPr>
          <p:nvPr/>
        </p:nvSpPr>
        <p:spPr bwMode="auto">
          <a:xfrm>
            <a:off x="4207380" y="1991720"/>
            <a:ext cx="288032" cy="299159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endParaRPr lang="pt-BR" sz="200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8" name="Oval 98"/>
          <p:cNvSpPr>
            <a:spLocks noChangeArrowheads="1"/>
          </p:cNvSpPr>
          <p:nvPr/>
        </p:nvSpPr>
        <p:spPr bwMode="auto">
          <a:xfrm>
            <a:off x="4873898" y="988903"/>
            <a:ext cx="288032" cy="299159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endParaRPr lang="pt-BR" sz="200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9" name="Oval 98"/>
          <p:cNvSpPr>
            <a:spLocks noChangeArrowheads="1"/>
          </p:cNvSpPr>
          <p:nvPr/>
        </p:nvSpPr>
        <p:spPr bwMode="auto">
          <a:xfrm>
            <a:off x="5709949" y="3252722"/>
            <a:ext cx="288032" cy="299159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endParaRPr lang="pt-BR" sz="200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40" name="Oval 98"/>
          <p:cNvSpPr>
            <a:spLocks noChangeArrowheads="1"/>
          </p:cNvSpPr>
          <p:nvPr/>
        </p:nvSpPr>
        <p:spPr bwMode="auto">
          <a:xfrm>
            <a:off x="6534410" y="3851802"/>
            <a:ext cx="288032" cy="299159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endParaRPr lang="pt-BR" sz="200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41" name="Oval 98"/>
          <p:cNvSpPr>
            <a:spLocks noChangeArrowheads="1"/>
          </p:cNvSpPr>
          <p:nvPr/>
        </p:nvSpPr>
        <p:spPr bwMode="auto">
          <a:xfrm>
            <a:off x="5853965" y="4437112"/>
            <a:ext cx="288032" cy="299159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endParaRPr lang="pt-BR" sz="200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42" name="Oval 98"/>
          <p:cNvSpPr>
            <a:spLocks noChangeArrowheads="1"/>
          </p:cNvSpPr>
          <p:nvPr/>
        </p:nvSpPr>
        <p:spPr bwMode="auto">
          <a:xfrm>
            <a:off x="6722269" y="4763648"/>
            <a:ext cx="288032" cy="299159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endParaRPr lang="pt-BR" sz="200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43" name="Oval 98"/>
          <p:cNvSpPr>
            <a:spLocks noChangeArrowheads="1"/>
          </p:cNvSpPr>
          <p:nvPr/>
        </p:nvSpPr>
        <p:spPr bwMode="auto">
          <a:xfrm>
            <a:off x="6268553" y="5157777"/>
            <a:ext cx="288032" cy="299159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endParaRPr lang="pt-BR" sz="200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44" name="Oval 98"/>
          <p:cNvSpPr>
            <a:spLocks noChangeArrowheads="1"/>
          </p:cNvSpPr>
          <p:nvPr/>
        </p:nvSpPr>
        <p:spPr bwMode="auto">
          <a:xfrm>
            <a:off x="6056251" y="5931453"/>
            <a:ext cx="288032" cy="299159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endParaRPr lang="pt-BR" sz="200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45" name="Oval 98"/>
          <p:cNvSpPr>
            <a:spLocks noChangeArrowheads="1"/>
          </p:cNvSpPr>
          <p:nvPr/>
        </p:nvSpPr>
        <p:spPr bwMode="auto">
          <a:xfrm>
            <a:off x="6522179" y="5609819"/>
            <a:ext cx="288032" cy="299159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endParaRPr lang="pt-BR" sz="200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46" name="Oval 98"/>
          <p:cNvSpPr>
            <a:spLocks noChangeArrowheads="1"/>
          </p:cNvSpPr>
          <p:nvPr/>
        </p:nvSpPr>
        <p:spPr bwMode="auto">
          <a:xfrm>
            <a:off x="7430017" y="4204396"/>
            <a:ext cx="288032" cy="299159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endParaRPr lang="pt-BR" sz="200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47" name="Oval 98"/>
          <p:cNvSpPr>
            <a:spLocks noChangeArrowheads="1"/>
          </p:cNvSpPr>
          <p:nvPr/>
        </p:nvSpPr>
        <p:spPr bwMode="auto">
          <a:xfrm>
            <a:off x="6838585" y="2919380"/>
            <a:ext cx="288032" cy="299159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endParaRPr lang="pt-BR" sz="200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48" name="Oval 98"/>
          <p:cNvSpPr>
            <a:spLocks noChangeArrowheads="1"/>
          </p:cNvSpPr>
          <p:nvPr/>
        </p:nvSpPr>
        <p:spPr bwMode="auto">
          <a:xfrm>
            <a:off x="4585866" y="2939553"/>
            <a:ext cx="288032" cy="299159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endParaRPr lang="pt-BR" sz="200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49" name="Oval 98"/>
          <p:cNvSpPr>
            <a:spLocks noChangeArrowheads="1"/>
          </p:cNvSpPr>
          <p:nvPr/>
        </p:nvSpPr>
        <p:spPr bwMode="auto">
          <a:xfrm>
            <a:off x="7861884" y="3209839"/>
            <a:ext cx="288032" cy="299159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endParaRPr lang="pt-BR" sz="200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50" name="Oval 98"/>
          <p:cNvSpPr>
            <a:spLocks noChangeArrowheads="1"/>
          </p:cNvSpPr>
          <p:nvPr/>
        </p:nvSpPr>
        <p:spPr bwMode="auto">
          <a:xfrm>
            <a:off x="7790561" y="2481769"/>
            <a:ext cx="288032" cy="299159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endParaRPr lang="pt-BR" sz="200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51" name="Oval 98"/>
          <p:cNvSpPr>
            <a:spLocks noChangeArrowheads="1"/>
          </p:cNvSpPr>
          <p:nvPr/>
        </p:nvSpPr>
        <p:spPr bwMode="auto">
          <a:xfrm>
            <a:off x="7301729" y="2049214"/>
            <a:ext cx="288032" cy="299159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endParaRPr lang="pt-BR" sz="200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52" name="Oval 98"/>
          <p:cNvSpPr>
            <a:spLocks noChangeArrowheads="1"/>
          </p:cNvSpPr>
          <p:nvPr/>
        </p:nvSpPr>
        <p:spPr bwMode="auto">
          <a:xfrm>
            <a:off x="8228838" y="2074169"/>
            <a:ext cx="288032" cy="299159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endParaRPr lang="pt-BR" sz="200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53" name="Oval 98"/>
          <p:cNvSpPr>
            <a:spLocks noChangeArrowheads="1"/>
          </p:cNvSpPr>
          <p:nvPr/>
        </p:nvSpPr>
        <p:spPr bwMode="auto">
          <a:xfrm>
            <a:off x="8747687" y="2290192"/>
            <a:ext cx="167101" cy="166271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endParaRPr lang="pt-BR" sz="200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54" name="Oval 98"/>
          <p:cNvSpPr>
            <a:spLocks noChangeArrowheads="1"/>
          </p:cNvSpPr>
          <p:nvPr/>
        </p:nvSpPr>
        <p:spPr bwMode="auto">
          <a:xfrm>
            <a:off x="8751513" y="2526401"/>
            <a:ext cx="167101" cy="166271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endParaRPr lang="pt-BR" sz="200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55" name="Oval 98"/>
          <p:cNvSpPr>
            <a:spLocks noChangeArrowheads="1"/>
          </p:cNvSpPr>
          <p:nvPr/>
        </p:nvSpPr>
        <p:spPr bwMode="auto">
          <a:xfrm>
            <a:off x="8591748" y="3094638"/>
            <a:ext cx="108000" cy="108000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endParaRPr lang="pt-BR" sz="200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56" name="Oval 98"/>
          <p:cNvSpPr>
            <a:spLocks noChangeArrowheads="1"/>
          </p:cNvSpPr>
          <p:nvPr/>
        </p:nvSpPr>
        <p:spPr bwMode="auto">
          <a:xfrm>
            <a:off x="8736067" y="2968866"/>
            <a:ext cx="108000" cy="108000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endParaRPr lang="pt-BR" sz="200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57" name="Oval 98"/>
          <p:cNvSpPr>
            <a:spLocks noChangeArrowheads="1"/>
          </p:cNvSpPr>
          <p:nvPr/>
        </p:nvSpPr>
        <p:spPr bwMode="auto">
          <a:xfrm>
            <a:off x="8805421" y="2768882"/>
            <a:ext cx="108000" cy="108000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endParaRPr lang="pt-BR" sz="200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58" name="Oval 98"/>
          <p:cNvSpPr>
            <a:spLocks noChangeArrowheads="1"/>
          </p:cNvSpPr>
          <p:nvPr/>
        </p:nvSpPr>
        <p:spPr bwMode="auto">
          <a:xfrm>
            <a:off x="6307447" y="1033914"/>
            <a:ext cx="288032" cy="299159"/>
          </a:xfrm>
          <a:prstGeom prst="ellipse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endParaRPr lang="pt-BR" sz="200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60" name="Retângulo 59"/>
          <p:cNvSpPr/>
          <p:nvPr/>
        </p:nvSpPr>
        <p:spPr>
          <a:xfrm>
            <a:off x="19433" y="3581056"/>
            <a:ext cx="4061981" cy="26562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Retângulo 58"/>
          <p:cNvSpPr/>
          <p:nvPr/>
        </p:nvSpPr>
        <p:spPr>
          <a:xfrm>
            <a:off x="107504" y="3771464"/>
            <a:ext cx="3778746" cy="2298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CaixaDeTexto 60"/>
          <p:cNvSpPr txBox="1"/>
          <p:nvPr/>
        </p:nvSpPr>
        <p:spPr>
          <a:xfrm>
            <a:off x="93787" y="4055071"/>
            <a:ext cx="37787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46088" algn="l"/>
              </a:tabLst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DIVULGAÇÃO NAS </a:t>
            </a:r>
            <a:r>
              <a:rPr lang="pt-BR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FEDERAÇÕES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DAS INDÚSTRIAS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505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 animBg="1"/>
      <p:bldP spid="59" grpId="0" animBg="1"/>
      <p:bldP spid="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433" y="2816932"/>
            <a:ext cx="9124567" cy="1440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2996952"/>
            <a:ext cx="9144000" cy="10267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-748929" y="3284984"/>
            <a:ext cx="10505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46088" algn="l"/>
              </a:tabLst>
            </a:pPr>
            <a:r>
              <a:rPr lang="pt-BR" sz="27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MAIS INFORMAÇÕES</a:t>
            </a:r>
            <a:r>
              <a:rPr lang="pt-BR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7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pt-BR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WWW.CNI.ORG.BR/INDUSTRIACAMPEA</a:t>
            </a:r>
            <a:endParaRPr lang="pt-BR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riângulo isósceles 5"/>
          <p:cNvSpPr/>
          <p:nvPr/>
        </p:nvSpPr>
        <p:spPr>
          <a:xfrm>
            <a:off x="7812360" y="1988840"/>
            <a:ext cx="1296144" cy="828092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1504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19433" y="2816932"/>
            <a:ext cx="9124567" cy="1440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1" name="Grupo 10"/>
          <p:cNvGrpSpPr/>
          <p:nvPr/>
        </p:nvGrpSpPr>
        <p:grpSpPr>
          <a:xfrm>
            <a:off x="0" y="1988840"/>
            <a:ext cx="9144000" cy="2345153"/>
            <a:chOff x="0" y="1988840"/>
            <a:chExt cx="9144000" cy="2345153"/>
          </a:xfrm>
        </p:grpSpPr>
        <p:sp>
          <p:nvSpPr>
            <p:cNvPr id="12" name="Retângulo 11"/>
            <p:cNvSpPr/>
            <p:nvPr/>
          </p:nvSpPr>
          <p:spPr>
            <a:xfrm>
              <a:off x="0" y="2996952"/>
              <a:ext cx="9144000" cy="10267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Triângulo isósceles 12"/>
            <p:cNvSpPr/>
            <p:nvPr/>
          </p:nvSpPr>
          <p:spPr>
            <a:xfrm>
              <a:off x="7812360" y="1988840"/>
              <a:ext cx="1296144" cy="828092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2339752" y="3309417"/>
              <a:ext cx="6678488" cy="1024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spcAft>
                  <a:spcPts val="1200"/>
                </a:spcAft>
                <a:buClr>
                  <a:srgbClr val="0070C0"/>
                </a:buClr>
                <a:buSzPct val="120000"/>
                <a:defRPr/>
              </a:pPr>
              <a:r>
                <a:rPr lang="pt-BR" b="1" dirty="0">
                  <a:solidFill>
                    <a:schemeClr val="bg1"/>
                  </a:solidFill>
                  <a:latin typeface="Century Gothic" pitchFamily="34" charset="0"/>
                </a:rPr>
                <a:t> </a:t>
              </a: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  <a:cs typeface="Arial" pitchFamily="34" charset="0"/>
                </a:rPr>
                <a:t> OS JOGOS OLÍMPICOS E PARALÍMPICOS RIO 2016</a:t>
              </a:r>
            </a:p>
            <a:p>
              <a:pPr algn="r">
                <a:lnSpc>
                  <a:spcPct val="150000"/>
                </a:lnSpc>
                <a:spcAft>
                  <a:spcPts val="1200"/>
                </a:spcAft>
                <a:buClr>
                  <a:srgbClr val="0070C0"/>
                </a:buClr>
                <a:buSzPct val="120000"/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81154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2411760" y="1700808"/>
            <a:ext cx="6931096" cy="3342449"/>
          </a:xfrm>
          <a:prstGeom prst="roundRect">
            <a:avLst>
              <a:gd name="adj" fmla="val 1273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1628800"/>
            <a:ext cx="3923928" cy="36304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40" y="1700808"/>
            <a:ext cx="4320000" cy="32572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CaixaDeTexto 4"/>
          <p:cNvSpPr txBox="1"/>
          <p:nvPr/>
        </p:nvSpPr>
        <p:spPr>
          <a:xfrm>
            <a:off x="3635896" y="1772816"/>
            <a:ext cx="799288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600"/>
              </a:spcAft>
              <a:buClr>
                <a:srgbClr val="0070C0"/>
              </a:buClr>
              <a:buSzPct val="120000"/>
              <a:defRPr/>
            </a:pP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       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Jogos Olímpicos – </a:t>
            </a:r>
            <a:r>
              <a:rPr lang="pt-BR" sz="19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5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 a </a:t>
            </a:r>
            <a:r>
              <a:rPr lang="pt-BR" sz="19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21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 de agosto de 2016</a:t>
            </a: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  <a:defRPr/>
            </a:pPr>
            <a:r>
              <a:rPr lang="pt-BR" sz="19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204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Países</a:t>
            </a: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  <a:defRPr/>
            </a:pPr>
            <a:r>
              <a:rPr lang="pt-BR" sz="19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10.500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Atletas</a:t>
            </a: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  <a:defRPr/>
            </a:pPr>
            <a:r>
              <a:rPr lang="pt-BR" sz="19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45.000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Voluntários</a:t>
            </a: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  <a:defRPr/>
            </a:pPr>
            <a:r>
              <a:rPr lang="pt-BR" sz="19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25.100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 Profissionais de Mídia </a:t>
            </a: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  <a:defRPr/>
            </a:pPr>
            <a:r>
              <a:rPr lang="pt-BR" sz="19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3.200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Oficiais Técnicos ( árbitros e assistentes)</a:t>
            </a:r>
          </a:p>
        </p:txBody>
      </p:sp>
    </p:spTree>
    <p:extLst>
      <p:ext uri="{BB962C8B-B14F-4D97-AF65-F5344CB8AC3E}">
        <p14:creationId xmlns="" xmlns:p14="http://schemas.microsoft.com/office/powerpoint/2010/main" val="417818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2393432" y="1916832"/>
            <a:ext cx="6931096" cy="3342449"/>
          </a:xfrm>
          <a:prstGeom prst="roundRect">
            <a:avLst>
              <a:gd name="adj" fmla="val 1273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1628800"/>
            <a:ext cx="3923928" cy="36304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40" y="1779836"/>
            <a:ext cx="4320000" cy="324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CaixaDeTexto 4"/>
          <p:cNvSpPr txBox="1"/>
          <p:nvPr/>
        </p:nvSpPr>
        <p:spPr>
          <a:xfrm>
            <a:off x="3491880" y="1990474"/>
            <a:ext cx="7992888" cy="30623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600"/>
              </a:spcAft>
              <a:buClr>
                <a:srgbClr val="0070C0"/>
              </a:buClr>
              <a:buSzPct val="120000"/>
              <a:defRPr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        </a:t>
            </a:r>
            <a:r>
              <a:rPr lang="pt-BR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Jogos Paralímpicos – </a:t>
            </a:r>
            <a:r>
              <a:rPr lang="pt-BR" sz="19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7</a:t>
            </a:r>
            <a:r>
              <a:rPr lang="pt-BR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 a </a:t>
            </a:r>
            <a:r>
              <a:rPr lang="pt-BR" sz="19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18</a:t>
            </a:r>
            <a:r>
              <a:rPr lang="pt-BR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 de setembro de </a:t>
            </a:r>
            <a:r>
              <a:rPr lang="pt-BR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2016</a:t>
            </a: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  <a:defRPr/>
            </a:pPr>
            <a:r>
              <a:rPr lang="pt-BR" sz="19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164</a:t>
            </a:r>
            <a:r>
              <a:rPr lang="pt-BR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 Países</a:t>
            </a: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  <a:defRPr/>
            </a:pPr>
            <a:r>
              <a:rPr lang="pt-BR" sz="19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4.350 </a:t>
            </a:r>
            <a:r>
              <a:rPr lang="pt-BR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Atletas</a:t>
            </a: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  <a:defRPr/>
            </a:pPr>
            <a:r>
              <a:rPr lang="pt-BR" sz="19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25.000 </a:t>
            </a:r>
            <a:r>
              <a:rPr lang="pt-BR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Voluntários</a:t>
            </a: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  <a:defRPr/>
            </a:pPr>
            <a:r>
              <a:rPr lang="pt-BR" sz="19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7.200</a:t>
            </a:r>
            <a:r>
              <a:rPr lang="pt-BR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 Profissionais de Mídia </a:t>
            </a: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Clr>
                <a:srgbClr val="0070C0"/>
              </a:buClr>
              <a:buSzPct val="100000"/>
              <a:buFont typeface="Wingdings" pitchFamily="2" charset="2"/>
              <a:buChar char="§"/>
              <a:defRPr/>
            </a:pPr>
            <a:r>
              <a:rPr lang="pt-BR" sz="19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1.300 </a:t>
            </a:r>
            <a:r>
              <a:rPr lang="pt-BR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Oficiais Técnicos ( árbitros e assistentes)</a:t>
            </a:r>
          </a:p>
        </p:txBody>
      </p:sp>
    </p:spTree>
    <p:extLst>
      <p:ext uri="{BB962C8B-B14F-4D97-AF65-F5344CB8AC3E}">
        <p14:creationId xmlns="" xmlns:p14="http://schemas.microsoft.com/office/powerpoint/2010/main" val="387200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a6 cort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293" t="13853" r="51166" b="44447"/>
          <a:stretch/>
        </p:blipFill>
        <p:spPr bwMode="auto">
          <a:xfrm>
            <a:off x="0" y="1409178"/>
            <a:ext cx="9144000" cy="544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2"/>
          <p:cNvSpPr/>
          <p:nvPr/>
        </p:nvSpPr>
        <p:spPr>
          <a:xfrm>
            <a:off x="774284" y="4311611"/>
            <a:ext cx="1205429" cy="307777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rebuchet MS" charset="0"/>
                <a:sym typeface="Trebuchet MS" charset="0"/>
              </a:rPr>
              <a:t>Barra</a:t>
            </a:r>
            <a:endParaRPr lang="en-U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4" name="Rectangle 24"/>
          <p:cNvSpPr/>
          <p:nvPr/>
        </p:nvSpPr>
        <p:spPr>
          <a:xfrm>
            <a:off x="7483073" y="4311611"/>
            <a:ext cx="1409407" cy="307777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rebuchet MS" charset="0"/>
                <a:sym typeface="Trebuchet MS" charset="0"/>
              </a:rPr>
              <a:t>Copacabana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5" name="Rectangle 23"/>
          <p:cNvSpPr/>
          <p:nvPr/>
        </p:nvSpPr>
        <p:spPr>
          <a:xfrm>
            <a:off x="4745073" y="4311611"/>
            <a:ext cx="1195079" cy="307777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rebuchet MS" charset="0"/>
                <a:sym typeface="Trebuchet MS" charset="0"/>
              </a:rPr>
              <a:t>Maracanã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6" name="Rectangle 59"/>
          <p:cNvSpPr>
            <a:spLocks/>
          </p:cNvSpPr>
          <p:nvPr/>
        </p:nvSpPr>
        <p:spPr bwMode="auto">
          <a:xfrm>
            <a:off x="5004048" y="1796048"/>
            <a:ext cx="3534268" cy="94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defTabSz="457200" fontAlgn="auto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defRPr/>
            </a:pPr>
            <a:r>
              <a:rPr lang="pt-BR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rebuchet MS" charset="0"/>
                <a:sym typeface="Trebuchet MS" charset="0"/>
              </a:rPr>
              <a:t>Instalações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rebuchet MS" charset="0"/>
                <a:sym typeface="Trebuchet MS" charset="0"/>
              </a:rPr>
              <a:t> de </a:t>
            </a:r>
            <a:r>
              <a:rPr lang="pt-BR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rebuchet MS" charset="0"/>
                <a:sym typeface="Trebuchet MS" charset="0"/>
              </a:rPr>
              <a:t>competição</a:t>
            </a:r>
            <a:endParaRPr lang="pt-BR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Trebuchet MS" charset="0"/>
              <a:sym typeface="Trebuchet MS" charset="0"/>
            </a:endParaRPr>
          </a:p>
        </p:txBody>
      </p:sp>
      <p:sp>
        <p:nvSpPr>
          <p:cNvPr id="7" name="Rounded Rectangle 51"/>
          <p:cNvSpPr>
            <a:spLocks noChangeArrowheads="1"/>
          </p:cNvSpPr>
          <p:nvPr/>
        </p:nvSpPr>
        <p:spPr bwMode="auto">
          <a:xfrm>
            <a:off x="351399" y="4723382"/>
            <a:ext cx="1726405" cy="306467"/>
          </a:xfrm>
          <a:prstGeom prst="roundRect">
            <a:avLst>
              <a:gd name="adj" fmla="val 16667"/>
            </a:avLst>
          </a:prstGeom>
          <a:solidFill>
            <a:srgbClr val="0D3E6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300"/>
              </a:spcAft>
            </a:pPr>
            <a:r>
              <a:rPr lang="en-US" sz="1200" b="1">
                <a:solidFill>
                  <a:srgbClr val="FFFFFF"/>
                </a:solidFill>
                <a:ea typeface="+mn-ea"/>
                <a:cs typeface="Trebuchet MS" charset="0"/>
                <a:sym typeface="Trebuchet MS" charset="0"/>
              </a:rPr>
              <a:t>Riocentro</a:t>
            </a:r>
          </a:p>
        </p:txBody>
      </p:sp>
      <p:sp>
        <p:nvSpPr>
          <p:cNvPr id="8" name="Rounded Rectangle 52"/>
          <p:cNvSpPr>
            <a:spLocks noChangeArrowheads="1"/>
          </p:cNvSpPr>
          <p:nvPr/>
        </p:nvSpPr>
        <p:spPr bwMode="auto">
          <a:xfrm>
            <a:off x="351395" y="5202871"/>
            <a:ext cx="1736124" cy="510778"/>
          </a:xfrm>
          <a:prstGeom prst="roundRect">
            <a:avLst>
              <a:gd name="adj" fmla="val 16667"/>
            </a:avLst>
          </a:prstGeom>
          <a:solidFill>
            <a:srgbClr val="D37D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300"/>
              </a:spcAft>
            </a:pPr>
            <a:r>
              <a:rPr lang="en-US" sz="1200" b="1" dirty="0" err="1">
                <a:solidFill>
                  <a:srgbClr val="FFFFFF"/>
                </a:solidFill>
                <a:ea typeface="+mn-ea"/>
                <a:cs typeface="Trebuchet MS" charset="0"/>
                <a:sym typeface="Trebuchet MS" charset="0"/>
              </a:rPr>
              <a:t>Parque</a:t>
            </a:r>
            <a:r>
              <a:rPr lang="en-US" sz="1200" b="1" dirty="0">
                <a:solidFill>
                  <a:srgbClr val="FFFFFF"/>
                </a:solidFill>
                <a:ea typeface="+mn-ea"/>
                <a:cs typeface="Trebuchet MS" charset="0"/>
                <a:sym typeface="Trebuchet MS" charset="0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ea typeface="+mn-ea"/>
                <a:cs typeface="Trebuchet MS" charset="0"/>
                <a:sym typeface="Trebuchet MS" charset="0"/>
              </a:rPr>
              <a:t>Olímpico</a:t>
            </a:r>
            <a:r>
              <a:rPr lang="en-US" sz="1200" b="1" dirty="0">
                <a:solidFill>
                  <a:srgbClr val="FFFFFF"/>
                </a:solidFill>
                <a:ea typeface="+mn-ea"/>
                <a:cs typeface="Trebuchet MS" charset="0"/>
                <a:sym typeface="Trebuchet MS" charset="0"/>
              </a:rPr>
              <a:t> </a:t>
            </a:r>
            <a:r>
              <a:rPr lang="en-US" sz="1200" b="1" dirty="0" smtClean="0">
                <a:solidFill>
                  <a:srgbClr val="FFFFFF"/>
                </a:solidFill>
                <a:ea typeface="+mn-ea"/>
                <a:cs typeface="Trebuchet MS" charset="0"/>
                <a:sym typeface="Trebuchet MS" charset="0"/>
              </a:rPr>
              <a:t/>
            </a:r>
            <a:br>
              <a:rPr lang="en-US" sz="1200" b="1" dirty="0" smtClean="0">
                <a:solidFill>
                  <a:srgbClr val="FFFFFF"/>
                </a:solidFill>
                <a:ea typeface="+mn-ea"/>
                <a:cs typeface="Trebuchet MS" charset="0"/>
                <a:sym typeface="Trebuchet MS" charset="0"/>
              </a:rPr>
            </a:br>
            <a:r>
              <a:rPr lang="en-US" sz="1200" b="1" dirty="0" smtClean="0">
                <a:solidFill>
                  <a:srgbClr val="FFFFFF"/>
                </a:solidFill>
                <a:ea typeface="+mn-ea"/>
                <a:cs typeface="Trebuchet MS" charset="0"/>
                <a:sym typeface="Trebuchet MS" charset="0"/>
              </a:rPr>
              <a:t>da </a:t>
            </a:r>
            <a:r>
              <a:rPr lang="en-US" sz="1200" b="1" dirty="0">
                <a:solidFill>
                  <a:srgbClr val="FFFFFF"/>
                </a:solidFill>
                <a:ea typeface="+mn-ea"/>
                <a:cs typeface="Trebuchet MS" charset="0"/>
                <a:sym typeface="Trebuchet MS" charset="0"/>
              </a:rPr>
              <a:t>Barra</a:t>
            </a:r>
          </a:p>
        </p:txBody>
      </p:sp>
      <p:sp>
        <p:nvSpPr>
          <p:cNvPr id="9" name="Rounded Rectangle 53"/>
          <p:cNvSpPr>
            <a:spLocks noChangeArrowheads="1"/>
          </p:cNvSpPr>
          <p:nvPr/>
        </p:nvSpPr>
        <p:spPr bwMode="auto">
          <a:xfrm>
            <a:off x="361891" y="5878203"/>
            <a:ext cx="1736124" cy="510778"/>
          </a:xfrm>
          <a:prstGeom prst="roundRect">
            <a:avLst>
              <a:gd name="adj" fmla="val 16667"/>
            </a:avLst>
          </a:prstGeom>
          <a:solidFill>
            <a:srgbClr val="D37D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300"/>
              </a:spcAft>
            </a:pPr>
            <a:r>
              <a:rPr lang="en-US" sz="1200" b="1" dirty="0">
                <a:solidFill>
                  <a:srgbClr val="FFFFFF"/>
                </a:solidFill>
                <a:ea typeface="+mn-ea"/>
                <a:cs typeface="Trebuchet MS" charset="0"/>
                <a:sym typeface="Trebuchet MS" charset="0"/>
              </a:rPr>
              <a:t>Campo </a:t>
            </a:r>
            <a:r>
              <a:rPr lang="en-US" sz="1200" b="1" dirty="0" err="1">
                <a:solidFill>
                  <a:srgbClr val="FFFFFF"/>
                </a:solidFill>
                <a:ea typeface="+mn-ea"/>
                <a:cs typeface="Trebuchet MS" charset="0"/>
                <a:sym typeface="Trebuchet MS" charset="0"/>
              </a:rPr>
              <a:t>Olímpico</a:t>
            </a:r>
            <a:r>
              <a:rPr lang="en-US" sz="1200" b="1" dirty="0">
                <a:solidFill>
                  <a:srgbClr val="FFFFFF"/>
                </a:solidFill>
                <a:ea typeface="+mn-ea"/>
                <a:cs typeface="Trebuchet MS" charset="0"/>
                <a:sym typeface="Trebuchet MS" charset="0"/>
              </a:rPr>
              <a:t> </a:t>
            </a:r>
            <a:r>
              <a:rPr lang="en-US" sz="1200" b="1" dirty="0" smtClean="0">
                <a:solidFill>
                  <a:srgbClr val="FFFFFF"/>
                </a:solidFill>
                <a:ea typeface="+mn-ea"/>
                <a:cs typeface="Trebuchet MS" charset="0"/>
                <a:sym typeface="Trebuchet MS" charset="0"/>
              </a:rPr>
              <a:t/>
            </a:r>
            <a:br>
              <a:rPr lang="en-US" sz="1200" b="1" dirty="0" smtClean="0">
                <a:solidFill>
                  <a:srgbClr val="FFFFFF"/>
                </a:solidFill>
                <a:ea typeface="+mn-ea"/>
                <a:cs typeface="Trebuchet MS" charset="0"/>
                <a:sym typeface="Trebuchet MS" charset="0"/>
              </a:rPr>
            </a:br>
            <a:r>
              <a:rPr lang="en-US" sz="1200" b="1" dirty="0" smtClean="0">
                <a:solidFill>
                  <a:srgbClr val="FFFFFF"/>
                </a:solidFill>
                <a:ea typeface="+mn-ea"/>
                <a:cs typeface="Trebuchet MS" charset="0"/>
                <a:sym typeface="Trebuchet MS" charset="0"/>
              </a:rPr>
              <a:t>de </a:t>
            </a:r>
            <a:r>
              <a:rPr lang="en-US" sz="1200" b="1" dirty="0" err="1">
                <a:solidFill>
                  <a:srgbClr val="FFFFFF"/>
                </a:solidFill>
                <a:ea typeface="+mn-ea"/>
                <a:cs typeface="Trebuchet MS" charset="0"/>
                <a:sym typeface="Trebuchet MS" charset="0"/>
              </a:rPr>
              <a:t>Golfe</a:t>
            </a:r>
            <a:endParaRPr lang="en-US" sz="1200" b="1" dirty="0">
              <a:solidFill>
                <a:srgbClr val="FFFFFF"/>
              </a:solidFill>
              <a:ea typeface="+mn-ea"/>
              <a:cs typeface="Trebuchet MS" charset="0"/>
              <a:sym typeface="Trebuchet MS" charset="0"/>
            </a:endParaRPr>
          </a:p>
        </p:txBody>
      </p:sp>
      <p:sp>
        <p:nvSpPr>
          <p:cNvPr id="10" name="Rectangle 54"/>
          <p:cNvSpPr/>
          <p:nvPr/>
        </p:nvSpPr>
        <p:spPr>
          <a:xfrm>
            <a:off x="2756129" y="4311611"/>
            <a:ext cx="1095791" cy="307777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rebuchet MS" charset="0"/>
                <a:sym typeface="Trebuchet MS" charset="0"/>
              </a:rPr>
              <a:t>Deodoro</a:t>
            </a:r>
            <a:endParaRPr lang="en-U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1" name="Rounded Rectangle 57"/>
          <p:cNvSpPr>
            <a:spLocks noChangeArrowheads="1"/>
          </p:cNvSpPr>
          <p:nvPr/>
        </p:nvSpPr>
        <p:spPr bwMode="auto">
          <a:xfrm>
            <a:off x="2385718" y="4753440"/>
            <a:ext cx="1667164" cy="510778"/>
          </a:xfrm>
          <a:prstGeom prst="roundRect">
            <a:avLst>
              <a:gd name="adj" fmla="val 16667"/>
            </a:avLst>
          </a:prstGeom>
          <a:solidFill>
            <a:srgbClr val="D37D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300"/>
              </a:spcAft>
            </a:pPr>
            <a:r>
              <a:rPr lang="en-US" sz="1200" b="1" dirty="0" err="1">
                <a:solidFill>
                  <a:srgbClr val="FFFFFF"/>
                </a:solidFill>
                <a:ea typeface="+mn-ea"/>
                <a:cs typeface="Trebuchet MS" charset="0"/>
                <a:sym typeface="Trebuchet MS" charset="0"/>
              </a:rPr>
              <a:t>Parque</a:t>
            </a:r>
            <a:r>
              <a:rPr lang="en-US" sz="1200" b="1" dirty="0">
                <a:solidFill>
                  <a:srgbClr val="FFFFFF"/>
                </a:solidFill>
                <a:ea typeface="+mn-ea"/>
                <a:cs typeface="Trebuchet MS" charset="0"/>
                <a:sym typeface="Trebuchet MS" charset="0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ea typeface="+mn-ea"/>
                <a:cs typeface="Trebuchet MS" charset="0"/>
                <a:sym typeface="Trebuchet MS" charset="0"/>
              </a:rPr>
              <a:t>Olímpico</a:t>
            </a:r>
            <a:r>
              <a:rPr lang="en-US" sz="1200" b="1" dirty="0">
                <a:solidFill>
                  <a:srgbClr val="FFFFFF"/>
                </a:solidFill>
                <a:ea typeface="+mn-ea"/>
                <a:cs typeface="Trebuchet MS" charset="0"/>
                <a:sym typeface="Trebuchet MS" charset="0"/>
              </a:rPr>
              <a:t> de </a:t>
            </a:r>
            <a:r>
              <a:rPr lang="en-US" sz="1200" b="1" dirty="0" err="1">
                <a:solidFill>
                  <a:srgbClr val="FFFFFF"/>
                </a:solidFill>
                <a:ea typeface="+mn-ea"/>
                <a:cs typeface="Trebuchet MS" charset="0"/>
                <a:sym typeface="Trebuchet MS" charset="0"/>
              </a:rPr>
              <a:t>Deodoro</a:t>
            </a:r>
            <a:endParaRPr lang="en-US" sz="1200" b="1" dirty="0">
              <a:solidFill>
                <a:srgbClr val="FFFFFF"/>
              </a:solidFill>
              <a:ea typeface="+mn-ea"/>
              <a:cs typeface="Trebuchet MS" charset="0"/>
              <a:sym typeface="Trebuchet MS" charset="0"/>
            </a:endParaRPr>
          </a:p>
        </p:txBody>
      </p:sp>
      <p:sp>
        <p:nvSpPr>
          <p:cNvPr id="12" name="Rounded Rectangle 63"/>
          <p:cNvSpPr>
            <a:spLocks noChangeArrowheads="1"/>
          </p:cNvSpPr>
          <p:nvPr/>
        </p:nvSpPr>
        <p:spPr bwMode="auto">
          <a:xfrm>
            <a:off x="4329855" y="6459049"/>
            <a:ext cx="2400775" cy="306467"/>
          </a:xfrm>
          <a:prstGeom prst="roundRect">
            <a:avLst>
              <a:gd name="adj" fmla="val 16667"/>
            </a:avLst>
          </a:prstGeom>
          <a:solidFill>
            <a:srgbClr val="0D3E6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300"/>
              </a:spcAft>
            </a:pPr>
            <a:r>
              <a:rPr lang="en-US" sz="1200" b="1">
                <a:solidFill>
                  <a:srgbClr val="FFFFFF"/>
                </a:solidFill>
                <a:ea typeface="+mn-ea"/>
                <a:cs typeface="Trebuchet MS" charset="0"/>
                <a:sym typeface="Trebuchet MS" charset="0"/>
              </a:rPr>
              <a:t>Sambódromo</a:t>
            </a:r>
          </a:p>
        </p:txBody>
      </p:sp>
      <p:sp>
        <p:nvSpPr>
          <p:cNvPr id="13" name="Rounded Rectangle 64"/>
          <p:cNvSpPr>
            <a:spLocks noChangeArrowheads="1"/>
          </p:cNvSpPr>
          <p:nvPr/>
        </p:nvSpPr>
        <p:spPr bwMode="auto">
          <a:xfrm>
            <a:off x="4329855" y="6025133"/>
            <a:ext cx="2400775" cy="306467"/>
          </a:xfrm>
          <a:prstGeom prst="roundRect">
            <a:avLst>
              <a:gd name="adj" fmla="val 16667"/>
            </a:avLst>
          </a:prstGeom>
          <a:solidFill>
            <a:srgbClr val="0D3E6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300"/>
              </a:spcAft>
            </a:pPr>
            <a:r>
              <a:rPr lang="en-US" sz="1200" b="1" dirty="0" err="1">
                <a:solidFill>
                  <a:srgbClr val="FFFFFF"/>
                </a:solidFill>
                <a:ea typeface="+mn-ea"/>
                <a:cs typeface="Trebuchet MS" charset="0"/>
                <a:sym typeface="Trebuchet MS" charset="0"/>
              </a:rPr>
              <a:t>Parque</a:t>
            </a:r>
            <a:r>
              <a:rPr lang="en-US" sz="1200" b="1" dirty="0">
                <a:solidFill>
                  <a:srgbClr val="FFFFFF"/>
                </a:solidFill>
                <a:ea typeface="+mn-ea"/>
                <a:cs typeface="Trebuchet MS" charset="0"/>
                <a:sym typeface="Trebuchet MS" charset="0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ea typeface="+mn-ea"/>
                <a:cs typeface="Trebuchet MS" charset="0"/>
                <a:sym typeface="Trebuchet MS" charset="0"/>
              </a:rPr>
              <a:t>Aquático</a:t>
            </a:r>
            <a:r>
              <a:rPr lang="en-US" sz="1200" b="1" dirty="0">
                <a:solidFill>
                  <a:srgbClr val="FFFFFF"/>
                </a:solidFill>
                <a:ea typeface="+mn-ea"/>
                <a:cs typeface="Trebuchet MS" charset="0"/>
                <a:sym typeface="Trebuchet MS" charset="0"/>
              </a:rPr>
              <a:t> Julio </a:t>
            </a:r>
            <a:r>
              <a:rPr lang="en-US" sz="1200" b="1" dirty="0" smtClean="0">
                <a:solidFill>
                  <a:srgbClr val="FFFFFF"/>
                </a:solidFill>
                <a:ea typeface="+mn-ea"/>
                <a:cs typeface="Trebuchet MS" charset="0"/>
                <a:sym typeface="Trebuchet MS" charset="0"/>
              </a:rPr>
              <a:t>de </a:t>
            </a:r>
            <a:r>
              <a:rPr lang="en-US" sz="1200" b="1" dirty="0" err="1" smtClean="0">
                <a:solidFill>
                  <a:srgbClr val="FFFFFF"/>
                </a:solidFill>
                <a:ea typeface="+mn-ea"/>
                <a:cs typeface="Trebuchet MS" charset="0"/>
                <a:sym typeface="Trebuchet MS" charset="0"/>
              </a:rPr>
              <a:t>Lamare</a:t>
            </a:r>
            <a:endParaRPr lang="en-US" sz="1200" b="1" dirty="0">
              <a:solidFill>
                <a:srgbClr val="FFFFFF"/>
              </a:solidFill>
              <a:ea typeface="+mn-ea"/>
              <a:cs typeface="Trebuchet MS" charset="0"/>
              <a:sym typeface="Trebuchet MS" charset="0"/>
            </a:endParaRPr>
          </a:p>
        </p:txBody>
      </p:sp>
      <p:sp>
        <p:nvSpPr>
          <p:cNvPr id="14" name="Rounded Rectangle 65"/>
          <p:cNvSpPr>
            <a:spLocks noChangeArrowheads="1"/>
          </p:cNvSpPr>
          <p:nvPr/>
        </p:nvSpPr>
        <p:spPr bwMode="auto">
          <a:xfrm>
            <a:off x="4329855" y="5584866"/>
            <a:ext cx="2400775" cy="306467"/>
          </a:xfrm>
          <a:prstGeom prst="roundRect">
            <a:avLst>
              <a:gd name="adj" fmla="val 16667"/>
            </a:avLst>
          </a:prstGeom>
          <a:solidFill>
            <a:srgbClr val="0D3E6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300"/>
              </a:spcAft>
            </a:pPr>
            <a:r>
              <a:rPr lang="en-US" sz="1200" b="1" dirty="0" err="1">
                <a:solidFill>
                  <a:srgbClr val="FFFFFF"/>
                </a:solidFill>
                <a:ea typeface="+mn-ea"/>
                <a:cs typeface="Trebuchet MS" charset="0"/>
                <a:sym typeface="Trebuchet MS" charset="0"/>
              </a:rPr>
              <a:t>Ginásio</a:t>
            </a:r>
            <a:r>
              <a:rPr lang="en-US" sz="1200" b="1" dirty="0">
                <a:solidFill>
                  <a:srgbClr val="FFFFFF"/>
                </a:solidFill>
                <a:ea typeface="+mn-ea"/>
                <a:cs typeface="Trebuchet MS" charset="0"/>
                <a:sym typeface="Trebuchet MS" charset="0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ea typeface="+mn-ea"/>
                <a:cs typeface="Trebuchet MS" charset="0"/>
                <a:sym typeface="Trebuchet MS" charset="0"/>
              </a:rPr>
              <a:t>Maracanãzinho</a:t>
            </a:r>
            <a:r>
              <a:rPr lang="en-US" sz="1200" b="1" dirty="0">
                <a:solidFill>
                  <a:srgbClr val="FFFFFF"/>
                </a:solidFill>
                <a:ea typeface="+mn-ea"/>
                <a:cs typeface="Trebuchet MS" charset="0"/>
                <a:sym typeface="Trebuchet MS" charset="0"/>
              </a:rPr>
              <a:t> </a:t>
            </a:r>
          </a:p>
        </p:txBody>
      </p:sp>
      <p:sp>
        <p:nvSpPr>
          <p:cNvPr id="15" name="Rounded Rectangle 66"/>
          <p:cNvSpPr>
            <a:spLocks noChangeArrowheads="1"/>
          </p:cNvSpPr>
          <p:nvPr/>
        </p:nvSpPr>
        <p:spPr bwMode="auto">
          <a:xfrm>
            <a:off x="4329855" y="5150949"/>
            <a:ext cx="2400775" cy="306467"/>
          </a:xfrm>
          <a:prstGeom prst="roundRect">
            <a:avLst>
              <a:gd name="adj" fmla="val 16667"/>
            </a:avLst>
          </a:prstGeom>
          <a:solidFill>
            <a:srgbClr val="0D3E6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300"/>
              </a:spcAft>
            </a:pPr>
            <a:r>
              <a:rPr lang="en-US" sz="1200" b="1" dirty="0" err="1">
                <a:solidFill>
                  <a:srgbClr val="FFFFFF"/>
                </a:solidFill>
                <a:ea typeface="+mn-ea"/>
                <a:cs typeface="Trebuchet MS" charset="0"/>
                <a:sym typeface="Trebuchet MS" charset="0"/>
              </a:rPr>
              <a:t>Estádio</a:t>
            </a:r>
            <a:r>
              <a:rPr lang="en-US" sz="1200" b="1" dirty="0">
                <a:solidFill>
                  <a:srgbClr val="FFFFFF"/>
                </a:solidFill>
                <a:ea typeface="+mn-ea"/>
                <a:cs typeface="Trebuchet MS" charset="0"/>
                <a:sym typeface="Trebuchet MS" charset="0"/>
              </a:rPr>
              <a:t> do </a:t>
            </a:r>
            <a:r>
              <a:rPr lang="en-US" sz="1200" b="1" dirty="0" err="1">
                <a:solidFill>
                  <a:srgbClr val="FFFFFF"/>
                </a:solidFill>
                <a:ea typeface="+mn-ea"/>
                <a:cs typeface="Trebuchet MS" charset="0"/>
                <a:sym typeface="Trebuchet MS" charset="0"/>
              </a:rPr>
              <a:t>Maracanã</a:t>
            </a:r>
            <a:endParaRPr lang="en-US" sz="1200" b="1" dirty="0">
              <a:solidFill>
                <a:srgbClr val="FFFFFF"/>
              </a:solidFill>
              <a:ea typeface="+mn-ea"/>
              <a:cs typeface="Trebuchet MS" charset="0"/>
              <a:sym typeface="Trebuchet MS" charset="0"/>
            </a:endParaRPr>
          </a:p>
        </p:txBody>
      </p:sp>
      <p:sp>
        <p:nvSpPr>
          <p:cNvPr id="16" name="Rounded Rectangle 68"/>
          <p:cNvSpPr>
            <a:spLocks noChangeArrowheads="1"/>
          </p:cNvSpPr>
          <p:nvPr/>
        </p:nvSpPr>
        <p:spPr bwMode="auto">
          <a:xfrm>
            <a:off x="4329855" y="4723382"/>
            <a:ext cx="2400775" cy="306467"/>
          </a:xfrm>
          <a:prstGeom prst="roundRect">
            <a:avLst>
              <a:gd name="adj" fmla="val 16667"/>
            </a:avLst>
          </a:prstGeom>
          <a:solidFill>
            <a:srgbClr val="0D3E6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300"/>
              </a:spcAft>
            </a:pPr>
            <a:r>
              <a:rPr lang="en-US" sz="1200" b="1" dirty="0" err="1">
                <a:solidFill>
                  <a:srgbClr val="FFFFFF"/>
                </a:solidFill>
                <a:ea typeface="+mn-ea"/>
                <a:cs typeface="Trebuchet MS" charset="0"/>
                <a:sym typeface="Trebuchet MS" charset="0"/>
              </a:rPr>
              <a:t>Estádio</a:t>
            </a:r>
            <a:r>
              <a:rPr lang="en-US" sz="1200" b="1" dirty="0">
                <a:solidFill>
                  <a:srgbClr val="FFFFFF"/>
                </a:solidFill>
                <a:ea typeface="+mn-ea"/>
                <a:cs typeface="Trebuchet MS" charset="0"/>
                <a:sym typeface="Trebuchet MS" charset="0"/>
              </a:rPr>
              <a:t> </a:t>
            </a:r>
            <a:r>
              <a:rPr lang="en-US" sz="1200" b="1" dirty="0" err="1" smtClean="0">
                <a:solidFill>
                  <a:srgbClr val="FFFFFF"/>
                </a:solidFill>
                <a:ea typeface="+mn-ea"/>
                <a:cs typeface="Trebuchet MS" charset="0"/>
                <a:sym typeface="Trebuchet MS" charset="0"/>
              </a:rPr>
              <a:t>Olímpico</a:t>
            </a:r>
            <a:endParaRPr lang="en-US" sz="1200" b="1" dirty="0">
              <a:solidFill>
                <a:srgbClr val="FFFFFF"/>
              </a:solidFill>
              <a:ea typeface="+mn-ea"/>
              <a:cs typeface="Trebuchet MS" charset="0"/>
              <a:sym typeface="Trebuchet MS" charset="0"/>
            </a:endParaRPr>
          </a:p>
        </p:txBody>
      </p:sp>
      <p:sp>
        <p:nvSpPr>
          <p:cNvPr id="17" name="Rounded Rectangle 77"/>
          <p:cNvSpPr>
            <a:spLocks noChangeArrowheads="1"/>
          </p:cNvSpPr>
          <p:nvPr/>
        </p:nvSpPr>
        <p:spPr bwMode="auto">
          <a:xfrm>
            <a:off x="7067500" y="5157299"/>
            <a:ext cx="1999420" cy="306467"/>
          </a:xfrm>
          <a:prstGeom prst="roundRect">
            <a:avLst>
              <a:gd name="adj" fmla="val 16667"/>
            </a:avLst>
          </a:prstGeom>
          <a:solidFill>
            <a:srgbClr val="0D3E6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300"/>
              </a:spcAft>
            </a:pPr>
            <a:r>
              <a:rPr lang="en-US" sz="1200" b="1">
                <a:solidFill>
                  <a:srgbClr val="FFFFFF"/>
                </a:solidFill>
                <a:ea typeface="+mn-ea"/>
                <a:cs typeface="Trebuchet MS" charset="0"/>
                <a:sym typeface="Trebuchet MS" charset="0"/>
              </a:rPr>
              <a:t>Marina da Glória</a:t>
            </a:r>
          </a:p>
        </p:txBody>
      </p:sp>
      <p:sp>
        <p:nvSpPr>
          <p:cNvPr id="18" name="Rounded Rectangle 78"/>
          <p:cNvSpPr>
            <a:spLocks noChangeArrowheads="1"/>
          </p:cNvSpPr>
          <p:nvPr/>
        </p:nvSpPr>
        <p:spPr bwMode="auto">
          <a:xfrm>
            <a:off x="7067500" y="4723382"/>
            <a:ext cx="1999420" cy="306467"/>
          </a:xfrm>
          <a:prstGeom prst="roundRect">
            <a:avLst>
              <a:gd name="adj" fmla="val 16667"/>
            </a:avLst>
          </a:prstGeom>
          <a:solidFill>
            <a:srgbClr val="0D3E6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300"/>
              </a:spcAft>
            </a:pPr>
            <a:r>
              <a:rPr lang="en-US" sz="1200" b="1">
                <a:solidFill>
                  <a:srgbClr val="FFFFFF"/>
                </a:solidFill>
                <a:ea typeface="+mn-ea"/>
                <a:cs typeface="Trebuchet MS" charset="0"/>
                <a:sym typeface="Trebuchet MS" charset="0"/>
              </a:rPr>
              <a:t>Lagoa Rodrigo de Freitas</a:t>
            </a:r>
            <a:endParaRPr lang="en-US" sz="1200" b="1">
              <a:solidFill>
                <a:srgbClr val="FFFFFF"/>
              </a:solidFill>
              <a:ea typeface="+mn-ea"/>
              <a:cs typeface="Trebuchet MS" charset="0"/>
              <a:sym typeface="Gill Sans" charset="0"/>
            </a:endParaRPr>
          </a:p>
        </p:txBody>
      </p:sp>
      <p:sp>
        <p:nvSpPr>
          <p:cNvPr id="19" name="Rounded Rectangle 79"/>
          <p:cNvSpPr>
            <a:spLocks noChangeArrowheads="1"/>
          </p:cNvSpPr>
          <p:nvPr/>
        </p:nvSpPr>
        <p:spPr bwMode="auto">
          <a:xfrm>
            <a:off x="7067500" y="6459049"/>
            <a:ext cx="1999420" cy="306467"/>
          </a:xfrm>
          <a:prstGeom prst="roundRect">
            <a:avLst>
              <a:gd name="adj" fmla="val 16667"/>
            </a:avLst>
          </a:prstGeom>
          <a:solidFill>
            <a:srgbClr val="094C2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300"/>
              </a:spcAft>
            </a:pPr>
            <a:r>
              <a:rPr lang="en-US" sz="1200" b="1" dirty="0">
                <a:solidFill>
                  <a:srgbClr val="FFFFFF"/>
                </a:solidFill>
                <a:ea typeface="+mn-ea"/>
                <a:cs typeface="Trebuchet MS" charset="0"/>
                <a:sym typeface="Trebuchet MS" charset="0"/>
              </a:rPr>
              <a:t>Forte de Copacabana</a:t>
            </a:r>
          </a:p>
        </p:txBody>
      </p:sp>
      <p:sp>
        <p:nvSpPr>
          <p:cNvPr id="20" name="Rounded Rectangle 80"/>
          <p:cNvSpPr>
            <a:spLocks noChangeArrowheads="1"/>
          </p:cNvSpPr>
          <p:nvPr/>
        </p:nvSpPr>
        <p:spPr bwMode="auto">
          <a:xfrm>
            <a:off x="7067500" y="6025133"/>
            <a:ext cx="1999420" cy="306467"/>
          </a:xfrm>
          <a:prstGeom prst="roundRect">
            <a:avLst>
              <a:gd name="adj" fmla="val 16667"/>
            </a:avLst>
          </a:prstGeom>
          <a:solidFill>
            <a:srgbClr val="094C2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300"/>
              </a:spcAft>
            </a:pPr>
            <a:r>
              <a:rPr lang="en-US" sz="1200" b="1" dirty="0" err="1">
                <a:solidFill>
                  <a:srgbClr val="FFFFFF"/>
                </a:solidFill>
                <a:ea typeface="+mn-ea"/>
                <a:cs typeface="Trebuchet MS" charset="0"/>
                <a:sym typeface="Trebuchet MS" charset="0"/>
              </a:rPr>
              <a:t>Estádio</a:t>
            </a:r>
            <a:r>
              <a:rPr lang="en-US" sz="1200" b="1" dirty="0">
                <a:solidFill>
                  <a:srgbClr val="FFFFFF"/>
                </a:solidFill>
                <a:ea typeface="+mn-ea"/>
                <a:cs typeface="Trebuchet MS" charset="0"/>
                <a:sym typeface="Trebuchet MS" charset="0"/>
              </a:rPr>
              <a:t> de Copacabana</a:t>
            </a:r>
          </a:p>
        </p:txBody>
      </p:sp>
      <p:sp>
        <p:nvSpPr>
          <p:cNvPr id="21" name="Rounded Rectangle 81"/>
          <p:cNvSpPr>
            <a:spLocks noChangeArrowheads="1"/>
          </p:cNvSpPr>
          <p:nvPr/>
        </p:nvSpPr>
        <p:spPr bwMode="auto">
          <a:xfrm>
            <a:off x="7067500" y="5584866"/>
            <a:ext cx="1999420" cy="306467"/>
          </a:xfrm>
          <a:prstGeom prst="roundRect">
            <a:avLst>
              <a:gd name="adj" fmla="val 16667"/>
            </a:avLst>
          </a:prstGeom>
          <a:solidFill>
            <a:srgbClr val="094C2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300"/>
              </a:spcAft>
            </a:pPr>
            <a:r>
              <a:rPr lang="en-US" sz="1200" b="1" dirty="0" err="1">
                <a:solidFill>
                  <a:srgbClr val="FFFFFF"/>
                </a:solidFill>
                <a:ea typeface="+mn-ea"/>
                <a:cs typeface="Trebuchet MS" charset="0"/>
                <a:sym typeface="Trebuchet MS" charset="0"/>
              </a:rPr>
              <a:t>Parque</a:t>
            </a:r>
            <a:r>
              <a:rPr lang="en-US" sz="1200" b="1" dirty="0">
                <a:solidFill>
                  <a:srgbClr val="FFFFFF"/>
                </a:solidFill>
                <a:ea typeface="+mn-ea"/>
                <a:cs typeface="Trebuchet MS" charset="0"/>
                <a:sym typeface="Trebuchet MS" charset="0"/>
              </a:rPr>
              <a:t> do </a:t>
            </a:r>
            <a:r>
              <a:rPr lang="en-US" sz="1200" b="1" dirty="0" err="1">
                <a:solidFill>
                  <a:srgbClr val="FFFFFF"/>
                </a:solidFill>
                <a:ea typeface="+mn-ea"/>
                <a:cs typeface="Trebuchet MS" charset="0"/>
                <a:sym typeface="Trebuchet MS" charset="0"/>
              </a:rPr>
              <a:t>Flamengo</a:t>
            </a:r>
            <a:endParaRPr lang="en-US" sz="1200" b="1" dirty="0">
              <a:solidFill>
                <a:srgbClr val="FFFFFF"/>
              </a:solidFill>
              <a:ea typeface="+mn-ea"/>
              <a:cs typeface="Trebuchet MS" charset="0"/>
              <a:sym typeface="Trebuchet MS" charset="0"/>
            </a:endParaRPr>
          </a:p>
        </p:txBody>
      </p:sp>
      <p:sp>
        <p:nvSpPr>
          <p:cNvPr id="22" name="Rounded Rectangle 83"/>
          <p:cNvSpPr/>
          <p:nvPr/>
        </p:nvSpPr>
        <p:spPr>
          <a:xfrm>
            <a:off x="5946226" y="3308737"/>
            <a:ext cx="2677213" cy="340519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rebuchet MS" charset="0"/>
                <a:sym typeface="Trebuchet MS" charset="0"/>
              </a:rPr>
              <a:t>A </a:t>
            </a:r>
            <a:r>
              <a:rPr lang="en-US" sz="1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rebuchet MS" charset="0"/>
                <a:sym typeface="Trebuchet MS" charset="0"/>
              </a:rPr>
              <a:t>construir</a:t>
            </a:r>
            <a:endParaRPr lang="en-U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Trebuchet MS" charset="0"/>
              <a:sym typeface="Trebuchet MS" charset="0"/>
            </a:endParaRPr>
          </a:p>
        </p:txBody>
      </p:sp>
      <p:sp>
        <p:nvSpPr>
          <p:cNvPr id="23" name="Rounded Rectangle 84"/>
          <p:cNvSpPr/>
          <p:nvPr/>
        </p:nvSpPr>
        <p:spPr>
          <a:xfrm>
            <a:off x="5946226" y="3702437"/>
            <a:ext cx="2677213" cy="340519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Trebuchet MS" charset="0"/>
                <a:sym typeface="Trebuchet MS" charset="0"/>
              </a:rPr>
              <a:t>Temporária</a:t>
            </a:r>
            <a:endParaRPr lang="en-US" sz="14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+mn-ea"/>
              <a:cs typeface="Trebuchet MS" charset="0"/>
              <a:sym typeface="Trebuchet MS" charset="0"/>
            </a:endParaRPr>
          </a:p>
        </p:txBody>
      </p:sp>
      <p:sp>
        <p:nvSpPr>
          <p:cNvPr id="24" name="Rounded Rectangle 85"/>
          <p:cNvSpPr/>
          <p:nvPr/>
        </p:nvSpPr>
        <p:spPr>
          <a:xfrm>
            <a:off x="5946226" y="2917153"/>
            <a:ext cx="2677213" cy="340519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rebuchet MS" charset="0"/>
                <a:sym typeface="Trebuchet MS" charset="0"/>
              </a:rPr>
              <a:t>Existente</a:t>
            </a:r>
            <a:r>
              <a: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rebuchet MS" charset="0"/>
                <a:sym typeface="Trebuchet MS" charset="0"/>
              </a:rPr>
              <a:t> / a </a:t>
            </a:r>
            <a:r>
              <a:rPr lang="en-US" sz="1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rebuchet MS" charset="0"/>
                <a:sym typeface="Trebuchet MS" charset="0"/>
              </a:rPr>
              <a:t>reformar</a:t>
            </a:r>
            <a:endParaRPr lang="en-U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Trebuchet MS" charset="0"/>
              <a:sym typeface="Trebuchet MS" charset="0"/>
            </a:endParaRPr>
          </a:p>
        </p:txBody>
      </p:sp>
      <p:sp>
        <p:nvSpPr>
          <p:cNvPr id="25" name="Oval 33"/>
          <p:cNvSpPr/>
          <p:nvPr/>
        </p:nvSpPr>
        <p:spPr>
          <a:xfrm>
            <a:off x="2614495" y="3072694"/>
            <a:ext cx="317201" cy="283181"/>
          </a:xfrm>
          <a:prstGeom prst="ellipse">
            <a:avLst/>
          </a:prstGeom>
          <a:solidFill>
            <a:srgbClr val="F8E000">
              <a:alpha val="61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rebuchet MS"/>
              </a:rPr>
              <a:t>1</a:t>
            </a:r>
          </a:p>
        </p:txBody>
      </p:sp>
      <p:sp>
        <p:nvSpPr>
          <p:cNvPr id="26" name="Oval 37"/>
          <p:cNvSpPr/>
          <p:nvPr/>
        </p:nvSpPr>
        <p:spPr>
          <a:xfrm>
            <a:off x="498618" y="4318178"/>
            <a:ext cx="266713" cy="237216"/>
          </a:xfrm>
          <a:prstGeom prst="ellipse">
            <a:avLst/>
          </a:prstGeom>
          <a:solidFill>
            <a:srgbClr val="F8E000">
              <a:alpha val="80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rebuchet MS"/>
              </a:rPr>
              <a:t>1</a:t>
            </a:r>
          </a:p>
        </p:txBody>
      </p:sp>
      <p:sp>
        <p:nvSpPr>
          <p:cNvPr id="27" name="Oval 38"/>
          <p:cNvSpPr/>
          <p:nvPr/>
        </p:nvSpPr>
        <p:spPr>
          <a:xfrm>
            <a:off x="5176715" y="2788767"/>
            <a:ext cx="316721" cy="281824"/>
          </a:xfrm>
          <a:prstGeom prst="ellipse">
            <a:avLst/>
          </a:prstGeom>
          <a:solidFill>
            <a:srgbClr val="F8E000">
              <a:alpha val="61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/>
                <a:cs typeface="Trebuchet MS"/>
              </a:rPr>
              <a:t>4</a:t>
            </a:r>
            <a:endParaRPr lang="en-US" sz="1400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/>
              <a:cs typeface="Trebuchet MS"/>
            </a:endParaRPr>
          </a:p>
        </p:txBody>
      </p:sp>
      <p:sp>
        <p:nvSpPr>
          <p:cNvPr id="28" name="Oval 39"/>
          <p:cNvSpPr/>
          <p:nvPr/>
        </p:nvSpPr>
        <p:spPr>
          <a:xfrm>
            <a:off x="7213286" y="4333119"/>
            <a:ext cx="266713" cy="237216"/>
          </a:xfrm>
          <a:prstGeom prst="ellipse">
            <a:avLst/>
          </a:prstGeom>
          <a:solidFill>
            <a:srgbClr val="F8E000">
              <a:alpha val="80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rebuchet MS"/>
              </a:rPr>
              <a:t>4</a:t>
            </a:r>
            <a:endParaRPr lang="en-US" sz="1400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Trebuchet MS"/>
            </a:endParaRPr>
          </a:p>
        </p:txBody>
      </p:sp>
      <p:sp>
        <p:nvSpPr>
          <p:cNvPr id="29" name="Oval 41"/>
          <p:cNvSpPr/>
          <p:nvPr/>
        </p:nvSpPr>
        <p:spPr>
          <a:xfrm>
            <a:off x="2487931" y="4310710"/>
            <a:ext cx="266713" cy="237216"/>
          </a:xfrm>
          <a:prstGeom prst="ellipse">
            <a:avLst/>
          </a:prstGeom>
          <a:solidFill>
            <a:srgbClr val="F8E000">
              <a:alpha val="80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rebuchet MS"/>
              </a:rPr>
              <a:t>2</a:t>
            </a:r>
            <a:endParaRPr lang="en-US" sz="1400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Trebuchet MS"/>
            </a:endParaRPr>
          </a:p>
        </p:txBody>
      </p:sp>
      <p:sp>
        <p:nvSpPr>
          <p:cNvPr id="30" name="Oval 42"/>
          <p:cNvSpPr/>
          <p:nvPr/>
        </p:nvSpPr>
        <p:spPr>
          <a:xfrm>
            <a:off x="4460535" y="4333119"/>
            <a:ext cx="266713" cy="237216"/>
          </a:xfrm>
          <a:prstGeom prst="ellipse">
            <a:avLst/>
          </a:prstGeom>
          <a:solidFill>
            <a:srgbClr val="F8E000">
              <a:alpha val="80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rebuchet MS"/>
              </a:rPr>
              <a:t>3</a:t>
            </a:r>
            <a:endParaRPr lang="en-US" sz="1400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Trebuchet MS"/>
            </a:endParaRPr>
          </a:p>
        </p:txBody>
      </p:sp>
      <p:sp>
        <p:nvSpPr>
          <p:cNvPr id="31" name="Oval 43"/>
          <p:cNvSpPr/>
          <p:nvPr/>
        </p:nvSpPr>
        <p:spPr>
          <a:xfrm>
            <a:off x="4505949" y="2064867"/>
            <a:ext cx="316721" cy="281824"/>
          </a:xfrm>
          <a:prstGeom prst="ellipse">
            <a:avLst/>
          </a:prstGeom>
          <a:solidFill>
            <a:srgbClr val="F8E000">
              <a:alpha val="61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/>
                <a:cs typeface="Trebuchet MS"/>
              </a:rPr>
              <a:t>3</a:t>
            </a:r>
            <a:endParaRPr lang="en-US" sz="1400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/>
              <a:cs typeface="Trebuchet MS"/>
            </a:endParaRPr>
          </a:p>
        </p:txBody>
      </p:sp>
      <p:sp>
        <p:nvSpPr>
          <p:cNvPr id="32" name="Oval 44"/>
          <p:cNvSpPr/>
          <p:nvPr/>
        </p:nvSpPr>
        <p:spPr>
          <a:xfrm>
            <a:off x="2716742" y="1499719"/>
            <a:ext cx="316721" cy="281824"/>
          </a:xfrm>
          <a:prstGeom prst="ellipse">
            <a:avLst/>
          </a:prstGeom>
          <a:solidFill>
            <a:srgbClr val="F8E000">
              <a:alpha val="61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/>
                <a:cs typeface="Trebuchet MS"/>
              </a:rPr>
              <a:t>2</a:t>
            </a:r>
            <a:endParaRPr lang="en-US" sz="1400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/>
              <a:cs typeface="Trebuchet MS"/>
            </a:endParaRPr>
          </a:p>
        </p:txBody>
      </p:sp>
      <p:sp>
        <p:nvSpPr>
          <p:cNvPr id="33" name="Rounded Rectangle 45"/>
          <p:cNvSpPr>
            <a:spLocks noChangeArrowheads="1"/>
          </p:cNvSpPr>
          <p:nvPr/>
        </p:nvSpPr>
        <p:spPr bwMode="auto">
          <a:xfrm>
            <a:off x="8748464" y="3388535"/>
            <a:ext cx="267570" cy="224482"/>
          </a:xfrm>
          <a:prstGeom prst="roundRect">
            <a:avLst>
              <a:gd name="adj" fmla="val 16667"/>
            </a:avLst>
          </a:prstGeom>
          <a:solidFill>
            <a:srgbClr val="D37D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endParaRPr lang="en-US" sz="1000" b="1">
              <a:solidFill>
                <a:srgbClr val="FFFFFF"/>
              </a:solidFill>
              <a:ea typeface="+mn-ea"/>
              <a:cs typeface="Trebuchet MS" charset="0"/>
              <a:sym typeface="Trebuchet MS" charset="0"/>
            </a:endParaRPr>
          </a:p>
        </p:txBody>
      </p:sp>
      <p:sp>
        <p:nvSpPr>
          <p:cNvPr id="34" name="Rounded Rectangle 48"/>
          <p:cNvSpPr>
            <a:spLocks noChangeArrowheads="1"/>
          </p:cNvSpPr>
          <p:nvPr/>
        </p:nvSpPr>
        <p:spPr bwMode="auto">
          <a:xfrm>
            <a:off x="8748464" y="3782235"/>
            <a:ext cx="267570" cy="224482"/>
          </a:xfrm>
          <a:prstGeom prst="roundRect">
            <a:avLst>
              <a:gd name="adj" fmla="val 16667"/>
            </a:avLst>
          </a:prstGeom>
          <a:solidFill>
            <a:srgbClr val="094C2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endParaRPr lang="en-US" sz="1000" b="1">
              <a:solidFill>
                <a:srgbClr val="FFFFFF"/>
              </a:solidFill>
              <a:ea typeface="+mn-ea"/>
              <a:cs typeface="Trebuchet MS" charset="0"/>
              <a:sym typeface="Trebuchet MS" charset="0"/>
            </a:endParaRPr>
          </a:p>
        </p:txBody>
      </p:sp>
      <p:sp>
        <p:nvSpPr>
          <p:cNvPr id="35" name="Rounded Rectangle 49"/>
          <p:cNvSpPr>
            <a:spLocks noChangeArrowheads="1"/>
          </p:cNvSpPr>
          <p:nvPr/>
        </p:nvSpPr>
        <p:spPr bwMode="auto">
          <a:xfrm>
            <a:off x="8748464" y="2996952"/>
            <a:ext cx="267570" cy="224482"/>
          </a:xfrm>
          <a:prstGeom prst="roundRect">
            <a:avLst>
              <a:gd name="adj" fmla="val 16667"/>
            </a:avLst>
          </a:prstGeom>
          <a:solidFill>
            <a:srgbClr val="0D3E6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endParaRPr lang="en-US" sz="1000" b="1">
              <a:solidFill>
                <a:srgbClr val="FFFFFF"/>
              </a:solidFill>
              <a:ea typeface="+mn-ea"/>
              <a:cs typeface="Trebuchet MS" charset="0"/>
              <a:sym typeface="Trebuchet MS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74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433" y="2816932"/>
            <a:ext cx="9124567" cy="1440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" name="Grupo 5"/>
          <p:cNvGrpSpPr/>
          <p:nvPr/>
        </p:nvGrpSpPr>
        <p:grpSpPr>
          <a:xfrm>
            <a:off x="0" y="1988840"/>
            <a:ext cx="9144000" cy="2034861"/>
            <a:chOff x="0" y="1988840"/>
            <a:chExt cx="9144000" cy="2034861"/>
          </a:xfrm>
        </p:grpSpPr>
        <p:sp>
          <p:nvSpPr>
            <p:cNvPr id="4" name="Retângulo 3"/>
            <p:cNvSpPr/>
            <p:nvPr/>
          </p:nvSpPr>
          <p:spPr>
            <a:xfrm>
              <a:off x="0" y="2996952"/>
              <a:ext cx="9144000" cy="10267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Triângulo isósceles 4"/>
            <p:cNvSpPr/>
            <p:nvPr/>
          </p:nvSpPr>
          <p:spPr>
            <a:xfrm>
              <a:off x="7812360" y="1988840"/>
              <a:ext cx="1296144" cy="828092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" name="Retângulo 1"/>
            <p:cNvSpPr/>
            <p:nvPr/>
          </p:nvSpPr>
          <p:spPr>
            <a:xfrm>
              <a:off x="2339752" y="3309417"/>
              <a:ext cx="6678488" cy="4542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spcAft>
                  <a:spcPts val="1200"/>
                </a:spcAft>
                <a:buClr>
                  <a:srgbClr val="0070C0"/>
                </a:buClr>
                <a:buSzPct val="120000"/>
                <a:defRPr/>
              </a:pPr>
              <a:r>
                <a:rPr lang="pt-BR" b="1" dirty="0">
                  <a:solidFill>
                    <a:schemeClr val="bg1"/>
                  </a:solidFill>
                  <a:latin typeface="Century Gothic" pitchFamily="34" charset="0"/>
                </a:rPr>
                <a:t> </a:t>
              </a: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A PARCERIA E AS ATIVIDADES PREVISTAS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44236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2411760" y="2584648"/>
            <a:ext cx="6840760" cy="2504603"/>
          </a:xfrm>
          <a:prstGeom prst="roundRect">
            <a:avLst>
              <a:gd name="adj" fmla="val 1273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" name="CaixaDeTexto 4"/>
          <p:cNvSpPr txBox="1"/>
          <p:nvPr/>
        </p:nvSpPr>
        <p:spPr>
          <a:xfrm>
            <a:off x="4139952" y="2780928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spcAft>
                <a:spcPts val="1200"/>
              </a:spcAft>
              <a:buClr>
                <a:srgbClr val="0070C0"/>
              </a:buClr>
              <a:buSzPct val="120000"/>
              <a:defRPr/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Acordo de cooperação técnica que entre si celebram a Confederação Nacional da Indústria – CNI e o Comitê Organizador dos Jogos Olímpicos e Paralímpicos – Rio 2016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2072219"/>
            <a:ext cx="3923928" cy="31870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Z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130" y="2174068"/>
            <a:ext cx="4235124" cy="29343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="" xmlns:p14="http://schemas.microsoft.com/office/powerpoint/2010/main" val="52338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-17079" y="2456892"/>
            <a:ext cx="9161079" cy="17792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-36512" y="2636912"/>
            <a:ext cx="9180512" cy="14401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de cantos arredondados 1"/>
          <p:cNvSpPr/>
          <p:nvPr/>
        </p:nvSpPr>
        <p:spPr>
          <a:xfrm>
            <a:off x="-36512" y="1484784"/>
            <a:ext cx="2880320" cy="472118"/>
          </a:xfrm>
          <a:prstGeom prst="round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611560" y="1510184"/>
            <a:ext cx="4386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0070C0"/>
              </a:buClr>
              <a:defRPr/>
            </a:pPr>
            <a:r>
              <a:rPr lang="pt-BR" b="1" dirty="0" smtClean="0">
                <a:solidFill>
                  <a:srgbClr val="0070C0"/>
                </a:solidFill>
                <a:latin typeface="Century Gothic" pitchFamily="34" charset="0"/>
              </a:rPr>
              <a:t>CONTEXTO</a:t>
            </a: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39933" y="2650847"/>
            <a:ext cx="8424936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spcAft>
                <a:spcPts val="120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t-BR" dirty="0" smtClean="0">
                <a:solidFill>
                  <a:schemeClr val="bg1"/>
                </a:solidFill>
              </a:rPr>
              <a:t>Previsão de diversas contratações de fornecedores de bens e serviços para organização e planejamento dos Jogos Olímpicos e </a:t>
            </a:r>
            <a:r>
              <a:rPr lang="pt-BR" dirty="0" err="1" smtClean="0">
                <a:solidFill>
                  <a:schemeClr val="bg1"/>
                </a:solidFill>
              </a:rPr>
              <a:t>Paralímpicos</a:t>
            </a:r>
            <a:r>
              <a:rPr lang="pt-BR" dirty="0" smtClean="0">
                <a:solidFill>
                  <a:schemeClr val="bg1"/>
                </a:solidFill>
              </a:rPr>
              <a:t>.</a:t>
            </a:r>
          </a:p>
          <a:p>
            <a:pPr marL="800100" lvl="1" indent="-342900">
              <a:spcAft>
                <a:spcPts val="120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t-BR" dirty="0" smtClean="0">
                <a:solidFill>
                  <a:schemeClr val="bg1"/>
                </a:solidFill>
              </a:rPr>
              <a:t>Desejo de envolvimento da indústria nacional neste processo, de forma a garantir sua participação nos Jogos Rio 2016.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3528" y="4355812"/>
            <a:ext cx="85689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Aft>
                <a:spcPts val="1200"/>
              </a:spcAft>
              <a:buClr>
                <a:srgbClr val="0070C0"/>
              </a:buClr>
              <a:defRPr/>
            </a:pPr>
            <a:r>
              <a:rPr lang="pt-BR" b="1" dirty="0" smtClean="0">
                <a:solidFill>
                  <a:srgbClr val="0070C0"/>
                </a:solidFill>
              </a:rPr>
              <a:t>CNI, FEDERAÇÕES E SINDICATOS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23528" y="2060848"/>
            <a:ext cx="84249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Aft>
                <a:spcPts val="1200"/>
              </a:spcAft>
              <a:buClr>
                <a:srgbClr val="0070C0"/>
              </a:buClr>
              <a:defRPr/>
            </a:pPr>
            <a:r>
              <a:rPr lang="pt-BR" b="1" dirty="0" smtClean="0">
                <a:solidFill>
                  <a:srgbClr val="0070C0"/>
                </a:solidFill>
              </a:rPr>
              <a:t>COMITÊ ORGANIZADOR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838" y="1916832"/>
            <a:ext cx="842162" cy="54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-17079" y="4761148"/>
            <a:ext cx="9161079" cy="17792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-36512" y="4941168"/>
            <a:ext cx="9180512" cy="14401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395536" y="4888319"/>
            <a:ext cx="8568952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spcAft>
                <a:spcPts val="120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t-BR" dirty="0" smtClean="0">
                <a:solidFill>
                  <a:schemeClr val="bg1"/>
                </a:solidFill>
              </a:rPr>
              <a:t>Objetivo de fomentar a inovação, o desenvolvimento sustentável, a competitividade e o aperfeiçoamento técnico da indústria nacional.</a:t>
            </a:r>
          </a:p>
          <a:p>
            <a:pPr marL="800100" lvl="1" indent="-342900">
              <a:spcAft>
                <a:spcPts val="120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t-BR" dirty="0" smtClean="0">
                <a:solidFill>
                  <a:schemeClr val="bg1"/>
                </a:solidFill>
              </a:rPr>
              <a:t>Representatividade e capilaridade para divulgar as oportunidades à </a:t>
            </a:r>
          </a:p>
          <a:p>
            <a:pPr lvl="1">
              <a:spcAft>
                <a:spcPts val="1200"/>
              </a:spcAft>
              <a:buClr>
                <a:schemeClr val="bg1"/>
              </a:buClr>
              <a:defRPr/>
            </a:pP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smtClean="0">
                <a:solidFill>
                  <a:schemeClr val="bg1"/>
                </a:solidFill>
              </a:rPr>
              <a:t>      indústria nacional.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4578" y="6489340"/>
            <a:ext cx="842162" cy="54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9943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/>
      <p:bldP spid="5" grpId="0"/>
      <p:bldP spid="10" grpId="0"/>
      <p:bldP spid="12" grpId="0" animBg="1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8455" y="2708920"/>
            <a:ext cx="9162455" cy="21602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41464" y="2896138"/>
            <a:ext cx="9185463" cy="1756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5496" y="1628800"/>
            <a:ext cx="2880320" cy="472118"/>
          </a:xfrm>
          <a:prstGeom prst="round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683568" y="1654200"/>
            <a:ext cx="4386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0070C0"/>
              </a:buClr>
              <a:defRPr/>
            </a:pPr>
            <a:r>
              <a:rPr lang="pt-BR" b="1" dirty="0" smtClean="0">
                <a:solidFill>
                  <a:srgbClr val="0070C0"/>
                </a:solidFill>
                <a:latin typeface="Century Gothic" pitchFamily="34" charset="0"/>
              </a:rPr>
              <a:t>OBJETIVO</a:t>
            </a: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504" y="3236783"/>
            <a:ext cx="85689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Aft>
                <a:spcPts val="1200"/>
              </a:spcAft>
              <a:buClr>
                <a:srgbClr val="0070C0"/>
              </a:buClr>
              <a:defRPr/>
            </a:pPr>
            <a:r>
              <a:rPr lang="pt-BR" dirty="0" smtClean="0">
                <a:solidFill>
                  <a:schemeClr val="bg1"/>
                </a:solidFill>
              </a:rPr>
              <a:t>Conjugação de esforços  entre a CNI e o Comitê Organizador dos Jogos Olímpicos e Paralímpicos Rio 2016 para </a:t>
            </a:r>
            <a:r>
              <a:rPr lang="pt-BR" b="1" dirty="0" smtClean="0">
                <a:solidFill>
                  <a:schemeClr val="bg1"/>
                </a:solidFill>
              </a:rPr>
              <a:t>incentivar a participação da indústria nacional no processo de aquisição de bens e serviços </a:t>
            </a:r>
            <a:r>
              <a:rPr lang="pt-BR" dirty="0" smtClean="0">
                <a:solidFill>
                  <a:schemeClr val="bg1"/>
                </a:solidFill>
              </a:rPr>
              <a:t>necessários para a organização, planejamento e execução do evento.</a:t>
            </a:r>
          </a:p>
        </p:txBody>
      </p:sp>
      <p:sp>
        <p:nvSpPr>
          <p:cNvPr id="9" name="Triângulo isósceles 8"/>
          <p:cNvSpPr/>
          <p:nvPr/>
        </p:nvSpPr>
        <p:spPr>
          <a:xfrm>
            <a:off x="8244025" y="2204864"/>
            <a:ext cx="936104" cy="504056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91871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414</Words>
  <Application>Microsoft Office PowerPoint</Application>
  <PresentationFormat>Apresentação na tela (4:3)</PresentationFormat>
  <Paragraphs>75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Thiago Malta</dc:creator>
  <cp:lastModifiedBy>CNI</cp:lastModifiedBy>
  <cp:revision>23</cp:revision>
  <dcterms:created xsi:type="dcterms:W3CDTF">2014-10-20T21:34:10Z</dcterms:created>
  <dcterms:modified xsi:type="dcterms:W3CDTF">2015-07-09T15:08:31Z</dcterms:modified>
</cp:coreProperties>
</file>